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406" r:id="rId2"/>
    <p:sldId id="407" r:id="rId3"/>
    <p:sldId id="408" r:id="rId4"/>
    <p:sldId id="409" r:id="rId5"/>
    <p:sldId id="410" r:id="rId6"/>
    <p:sldId id="411" r:id="rId7"/>
    <p:sldId id="412" r:id="rId8"/>
    <p:sldId id="572" r:id="rId9"/>
    <p:sldId id="413" r:id="rId10"/>
    <p:sldId id="414" r:id="rId11"/>
    <p:sldId id="415" r:id="rId12"/>
    <p:sldId id="416" r:id="rId13"/>
    <p:sldId id="418" r:id="rId14"/>
    <p:sldId id="419" r:id="rId15"/>
    <p:sldId id="420" r:id="rId16"/>
    <p:sldId id="421" r:id="rId17"/>
    <p:sldId id="422" r:id="rId18"/>
    <p:sldId id="426" r:id="rId19"/>
    <p:sldId id="427" r:id="rId20"/>
    <p:sldId id="428" r:id="rId21"/>
    <p:sldId id="434" r:id="rId22"/>
    <p:sldId id="429" r:id="rId23"/>
    <p:sldId id="430" r:id="rId24"/>
    <p:sldId id="431" r:id="rId25"/>
    <p:sldId id="432" r:id="rId26"/>
    <p:sldId id="433" r:id="rId27"/>
    <p:sldId id="435" r:id="rId28"/>
    <p:sldId id="448" r:id="rId29"/>
    <p:sldId id="449" r:id="rId30"/>
    <p:sldId id="450" r:id="rId31"/>
    <p:sldId id="496" r:id="rId32"/>
    <p:sldId id="452" r:id="rId33"/>
    <p:sldId id="503" r:id="rId34"/>
    <p:sldId id="506" r:id="rId35"/>
    <p:sldId id="507" r:id="rId36"/>
    <p:sldId id="504" r:id="rId37"/>
    <p:sldId id="508" r:id="rId38"/>
    <p:sldId id="474" r:id="rId39"/>
    <p:sldId id="478" r:id="rId40"/>
    <p:sldId id="594" r:id="rId41"/>
    <p:sldId id="475" r:id="rId42"/>
    <p:sldId id="578" r:id="rId43"/>
    <p:sldId id="595" r:id="rId44"/>
    <p:sldId id="579" r:id="rId45"/>
    <p:sldId id="487" r:id="rId46"/>
    <p:sldId id="489" r:id="rId47"/>
    <p:sldId id="533" r:id="rId48"/>
    <p:sldId id="516" r:id="rId49"/>
    <p:sldId id="593" r:id="rId50"/>
    <p:sldId id="605" r:id="rId51"/>
    <p:sldId id="612" r:id="rId52"/>
    <p:sldId id="613" r:id="rId53"/>
    <p:sldId id="615" r:id="rId54"/>
    <p:sldId id="540" r:id="rId55"/>
    <p:sldId id="537" r:id="rId56"/>
    <p:sldId id="535" r:id="rId57"/>
    <p:sldId id="536" r:id="rId58"/>
    <p:sldId id="538" r:id="rId59"/>
    <p:sldId id="539" r:id="rId60"/>
    <p:sldId id="545" r:id="rId61"/>
    <p:sldId id="546" r:id="rId62"/>
    <p:sldId id="547" r:id="rId63"/>
    <p:sldId id="596" r:id="rId64"/>
    <p:sldId id="598" r:id="rId65"/>
    <p:sldId id="599" r:id="rId66"/>
    <p:sldId id="600" r:id="rId67"/>
    <p:sldId id="601" r:id="rId68"/>
    <p:sldId id="607" r:id="rId69"/>
    <p:sldId id="608" r:id="rId70"/>
    <p:sldId id="609" r:id="rId71"/>
    <p:sldId id="610" r:id="rId72"/>
    <p:sldId id="602" r:id="rId73"/>
    <p:sldId id="611" r:id="rId74"/>
    <p:sldId id="603" r:id="rId75"/>
    <p:sldId id="616" r:id="rId76"/>
    <p:sldId id="566" r:id="rId77"/>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36" autoAdjust="0"/>
    <p:restoredTop sz="86299" autoAdjust="0"/>
  </p:normalViewPr>
  <p:slideViewPr>
    <p:cSldViewPr>
      <p:cViewPr varScale="1">
        <p:scale>
          <a:sx n="78" d="100"/>
          <a:sy n="78" d="100"/>
        </p:scale>
        <p:origin x="135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it-IT"/>
          </a:p>
        </p:txBody>
      </p:sp>
      <p:sp>
        <p:nvSpPr>
          <p:cNvPr id="3" name="Segnaposto data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34D5D39F-C74D-4397-8B48-A35603EACFB9}" type="datetimeFigureOut">
              <a:rPr lang="it-IT"/>
              <a:pPr>
                <a:defRPr/>
              </a:pPr>
              <a:t>16/03/2018</a:t>
            </a:fld>
            <a:endParaRPr lang="it-IT"/>
          </a:p>
        </p:txBody>
      </p:sp>
      <p:sp>
        <p:nvSpPr>
          <p:cNvPr id="4" name="Segnaposto immagine diapositiva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it-IT"/>
          </a:p>
        </p:txBody>
      </p:sp>
      <p:sp>
        <p:nvSpPr>
          <p:cNvPr id="7" name="Segnaposto numero diapositiva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05E43A2D-DB20-449A-90F4-3ECE1DB2F0E4}"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477B9EB4-7F70-4D11-ADCC-6EA226395223}" type="datetime1">
              <a:rPr lang="it-IT" smtClean="0"/>
              <a:pPr>
                <a:defRPr/>
              </a:pPr>
              <a:t>16/03/2018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41C9BCC-DD29-451C-921A-77E0AB773934}"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C37EF72C-78B8-40E3-AB83-67E55D16E4BE}" type="datetime1">
              <a:rPr lang="it-IT" smtClean="0"/>
              <a:pPr>
                <a:defRPr/>
              </a:pPr>
              <a:t>16/03/2018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EEA34BF-DC1C-4F59-AA42-03A7FE27758C}"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FDA39B14-8ACF-4AAD-9546-D0769350AC2F}" type="datetime1">
              <a:rPr lang="it-IT" smtClean="0"/>
              <a:pPr>
                <a:defRPr/>
              </a:pPr>
              <a:t>16/03/2018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817E064-0887-435C-AEE1-90A0683D83C2}"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6AD898FA-654D-466C-9611-14B3CBDA09A9}" type="datetime1">
              <a:rPr lang="it-IT" smtClean="0"/>
              <a:pPr>
                <a:defRPr/>
              </a:pPr>
              <a:t>16/03/2018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263CD42-FD24-475C-9119-7D79CC2A8CDC}"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DF1592C9-9832-415F-96A0-ACA5B1426EE8}" type="datetime1">
              <a:rPr lang="it-IT" smtClean="0"/>
              <a:pPr>
                <a:defRPr/>
              </a:pPr>
              <a:t>16/03/2018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7E9D897-2574-401D-88BA-20E7D6D0D1E8}"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7CCF4B09-9C69-4631-9F96-437826907C57}" type="datetime1">
              <a:rPr lang="it-IT" smtClean="0"/>
              <a:pPr>
                <a:defRPr/>
              </a:pPr>
              <a:t>16/03/2018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4FEDCFC-9481-431A-A8CC-68C1EF5B85B4}"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AA25482F-E538-4D83-8DC8-E0611A0F1A67}" type="datetime1">
              <a:rPr lang="it-IT" smtClean="0"/>
              <a:pPr>
                <a:defRPr/>
              </a:pPr>
              <a:t>16/03/2018</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F69E7D71-26ED-4E01-A47A-26EF9BC856F9}"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552A8AF3-F0EE-45F6-B469-973D69DD820C}" type="datetime1">
              <a:rPr lang="it-IT" smtClean="0"/>
              <a:pPr>
                <a:defRPr/>
              </a:pPr>
              <a:t>16/03/2018</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26CE540-AABE-4407-A514-1ACA18E22FDC}"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870EE7A-62F8-432F-B702-4A7A7E693EF4}" type="datetime1">
              <a:rPr lang="it-IT" smtClean="0"/>
              <a:pPr>
                <a:defRPr/>
              </a:pPr>
              <a:t>16/03/2018</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358A6CD4-48F8-4898-A8F2-3C90804903FF}"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0B870C7-B070-490A-B191-DCE04DED36BC}" type="datetime1">
              <a:rPr lang="it-IT" smtClean="0"/>
              <a:pPr>
                <a:defRPr/>
              </a:pPr>
              <a:t>16/03/2018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CDECBE0-FF37-456C-9D75-DF17C28D94C3}"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226C560-94B5-456D-8172-61111FEE8214}" type="datetime1">
              <a:rPr lang="it-IT" smtClean="0"/>
              <a:pPr>
                <a:defRPr/>
              </a:pPr>
              <a:t>16/03/2018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F566AF6-3399-4B61-80D5-359473E8CE5D}"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CFCAFB4-D682-4CC7-AB4C-B5E8CBF292E0}" type="datetime1">
              <a:rPr lang="it-IT" smtClean="0"/>
              <a:pPr>
                <a:defRPr/>
              </a:pPr>
              <a:t>16/03/2018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0D82BC1-710F-4AFD-8FB7-BB19282A1DA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francescominazzi.net/duplicati-informatici-e-copie-nel-pct-quando-serve-lattestazione-di-conformita/" TargetMode="External"/><Relationship Id="rId2" Type="http://schemas.openxmlformats.org/officeDocument/2006/relationships/hyperlink" Target="https://avvocatotelematico.wordpress.com/?s=duplicat&amp;search=Va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iusexplorer.it/FontiNormative/ShowCurrentDocument?IdDocMaster=3948143&amp;IdUnitaDoc=20113839&amp;NVigUnitaDoc=1&amp;IdDatabanks=10&amp;Pagina=0" TargetMode="External"/><Relationship Id="rId3" Type="http://schemas.openxmlformats.org/officeDocument/2006/relationships/hyperlink" Target="http://www.iusexplorer.it/FontiNormative/ShowCurrentDocument?IdDocMaster=166331&amp;IdUnitaDoc=830813&amp;NVigUnitaDoc=1&amp;IdDatabanks=10&amp;Pagina=0" TargetMode="External"/><Relationship Id="rId7" Type="http://schemas.openxmlformats.org/officeDocument/2006/relationships/hyperlink" Target="http://www.iusexplorer.it/FontiNormative/ShowCurrentDocument?IdDocMaster=3948143&amp;IdUnitaDoc=20114097&amp;NVigUnitaDoc=1&amp;IdDatabanks=10&amp;Pagina=0" TargetMode="External"/><Relationship Id="rId12" Type="http://schemas.openxmlformats.org/officeDocument/2006/relationships/hyperlink" Target="http://www.iusexplorer.it/FontiNormative/ShowCurrentDocument?IdDocMaster=3948143&amp;IdUnitaDoc=20114258&amp;NVigUnitaDoc=1&amp;IdDatabanks=10&amp;Pagina=0" TargetMode="External"/><Relationship Id="rId2" Type="http://schemas.openxmlformats.org/officeDocument/2006/relationships/hyperlink" Target="http://www.iusexplorer.it/FontiNormative/ShowCurrentDocument?IdDocMaster=166331&amp;IdUnitaDoc=830807&amp;NVigUnitaDoc=1&amp;IdDatabanks=10&amp;Pagina=0" TargetMode="External"/><Relationship Id="rId1" Type="http://schemas.openxmlformats.org/officeDocument/2006/relationships/slideLayout" Target="../slideLayouts/slideLayout2.xml"/><Relationship Id="rId6" Type="http://schemas.openxmlformats.org/officeDocument/2006/relationships/hyperlink" Target="http://www.iusexplorer.it/FontiNormative/ShowCurrentDocument?IdDocMaster=3948143&amp;IdUnitaDoc=20114159&amp;NVigUnitaDoc=1&amp;IdDatabanks=10&amp;Pagina=0" TargetMode="External"/><Relationship Id="rId11" Type="http://schemas.openxmlformats.org/officeDocument/2006/relationships/hyperlink" Target="http://www.iusexplorer.it/FontiNormative/ShowCurrentDocument?IdDocMaster=3948143&amp;IdUnitaDoc=20114234&amp;NVigUnitaDoc=1&amp;IdDatabanks=10&amp;Pagina=0" TargetMode="External"/><Relationship Id="rId5" Type="http://schemas.openxmlformats.org/officeDocument/2006/relationships/hyperlink" Target="http://www.iusexplorer.it/FontiNormative/ShowCurrentDocument?IdDocMaster=3948143&amp;IdUnitaDoc=20114092&amp;NVigUnitaDoc=1&amp;IdDatabanks=10&amp;Pagina=0" TargetMode="External"/><Relationship Id="rId10" Type="http://schemas.openxmlformats.org/officeDocument/2006/relationships/hyperlink" Target="http://www.iusexplorer.it/FontiNormative/ShowCurrentDocument?IdDocMaster=3948143&amp;IdUnitaDoc=20113964&amp;NVigUnitaDoc=1&amp;IdDatabanks=10&amp;Pagina=0" TargetMode="External"/><Relationship Id="rId4" Type="http://schemas.openxmlformats.org/officeDocument/2006/relationships/hyperlink" Target="http://www.iusexplorer.it/FontiNormative/ShowCurrentDocument?IdDocMaster=3948143&amp;IdUnitaDoc=20113834&amp;NVigUnitaDoc=1&amp;IdDatabanks=10&amp;Pagina=0" TargetMode="External"/><Relationship Id="rId9" Type="http://schemas.openxmlformats.org/officeDocument/2006/relationships/hyperlink" Target="http://www.iusexplorer.it/FontiNormative/ShowCurrentDocument?IdDocMaster=3948143&amp;IdUnitaDoc=20114161&amp;NVigUnitaDoc=1&amp;IdDatabanks=10&amp;Pagina=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iusexplorer.it/FontiNormative/ShowCurrentDocument?IdDocMaster=4306304&amp;IdUnitaDoc=25427427&amp;NVigUnitaDoc=1&amp;IdDatabanks=7&amp;Pagina=0" TargetMode="External"/><Relationship Id="rId2" Type="http://schemas.openxmlformats.org/officeDocument/2006/relationships/hyperlink" Target="http://www.iusexplorer.it/Dejure/ShowCurrentDocument?IdDocMaster=3948143&amp;IdUnitaDoc=20114255&amp;NVigUnitaDoc=1&amp;IdDatabanks=10&amp;Pagina=0" TargetMode="External"/><Relationship Id="rId1" Type="http://schemas.openxmlformats.org/officeDocument/2006/relationships/slideLayout" Target="../slideLayouts/slideLayout2.xml"/><Relationship Id="rId4" Type="http://schemas.openxmlformats.org/officeDocument/2006/relationships/hyperlink" Target="http://www.iusexplorer.it/FontiNormative/ShowCurrentDocument?IdDocMaster=4412775&amp;IdUnitaDoc=25664381&amp;NVigUnitaDoc=1&amp;IdDatabanks=7&amp;Pagina=0"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iusexplorer.it/Dejure/ShowCurrentDocument?IdDocMaster=4412775&amp;IdUnitaDoc=25664381&amp;NVigUnitaDoc=1&amp;IdDatabanks=7&amp;Pagina=0%22" TargetMode="External"/><Relationship Id="rId2" Type="http://schemas.openxmlformats.org/officeDocument/2006/relationships/hyperlink" Target="http://www.iusexplorer.it/Dejure/ShowCurrentDocument?IdDocMaster=4306304&amp;IdUnitaDoc=25427428&amp;NVigUnitaDoc=1&amp;IdDatabanks=7&amp;Pagina=0%22"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iusexplorer.it/Dejure/ShowCurrentDocument?IdDocMaster=3948143&amp;IdUnitaDoc=20114329&amp;NVigUnitaDoc=1&amp;IdDatabanks=10&amp;Pagina=0"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giuraemilia.it/" TargetMode="External"/><Relationship Id="rId2" Type="http://schemas.openxmlformats.org/officeDocument/2006/relationships/hyperlink" Target="https://avvocatotelematico.files.wordpress.com/2015/10/ordinanza-22-10-2015-trib-bologna.pdf"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929718" cy="6597352"/>
          </a:xfrm>
        </p:spPr>
        <p:txBody>
          <a:bodyPr/>
          <a:lstStyle/>
          <a:p>
            <a:br>
              <a:rPr lang="it-IT" b="1" dirty="0">
                <a:solidFill>
                  <a:srgbClr val="FF0000"/>
                </a:solidFill>
              </a:rPr>
            </a:br>
            <a:br>
              <a:rPr lang="it-IT" b="1" dirty="0">
                <a:solidFill>
                  <a:srgbClr val="FF0000"/>
                </a:solidFill>
              </a:rPr>
            </a:br>
            <a:r>
              <a:rPr lang="it-IT" b="1" dirty="0">
                <a:solidFill>
                  <a:srgbClr val="FF0000"/>
                </a:solidFill>
              </a:rPr>
              <a:t>IL DEDALO DELLE ATTESTAZIONI DI CONFORMITA’ DELL’AVVOCATO TELEMATICO </a:t>
            </a:r>
            <a:br>
              <a:rPr lang="it-IT" sz="3600" b="1" dirty="0"/>
            </a:br>
            <a:br>
              <a:rPr lang="it-IT" sz="3600" b="1" dirty="0"/>
            </a:br>
            <a:r>
              <a:rPr lang="it-IT" sz="3600" b="1" dirty="0"/>
              <a:t>Relatore Avv. Mauro Gualtieri – </a:t>
            </a:r>
            <a:r>
              <a:rPr lang="it-IT" sz="3200" b="1" dirty="0"/>
              <a:t>Foro di Rimini</a:t>
            </a:r>
            <a:br>
              <a:rPr lang="it-IT" sz="3200" b="1" dirty="0"/>
            </a:br>
            <a:r>
              <a:rPr lang="it-IT" sz="2400" b="1" dirty="0"/>
              <a:t>(testi sviluppati con l’Avv. Andrea De Angeli di Rimini)</a:t>
            </a:r>
          </a:p>
        </p:txBody>
      </p:sp>
      <p:sp>
        <p:nvSpPr>
          <p:cNvPr id="6" name="Segnaposto numero diapositiva 5"/>
          <p:cNvSpPr>
            <a:spLocks noGrp="1"/>
          </p:cNvSpPr>
          <p:nvPr>
            <p:ph type="sldNum" sz="quarter" idx="12"/>
          </p:nvPr>
        </p:nvSpPr>
        <p:spPr/>
        <p:txBody>
          <a:bodyPr/>
          <a:lstStyle/>
          <a:p>
            <a:pPr>
              <a:defRPr/>
            </a:pPr>
            <a:fld id="{9263CD42-FD24-475C-9119-7D79CC2A8CDC}" type="slidenum">
              <a:rPr lang="it-IT" smtClean="0"/>
              <a:pPr>
                <a:defRPr/>
              </a:pPr>
              <a:t>1</a:t>
            </a:fld>
            <a:endParaRPr lang="it-IT"/>
          </a:p>
        </p:txBody>
      </p:sp>
      <p:pic>
        <p:nvPicPr>
          <p:cNvPr id="8" name="Immagine 7">
            <a:extLst>
              <a:ext uri="{FF2B5EF4-FFF2-40B4-BE49-F238E27FC236}">
                <a16:creationId xmlns:a16="http://schemas.microsoft.com/office/drawing/2014/main" id="{168B4CF3-27C2-4BD8-AB77-9ABB04C5E2DD}"/>
              </a:ext>
            </a:extLst>
          </p:cNvPr>
          <p:cNvPicPr>
            <a:picLocks noChangeAspect="1"/>
          </p:cNvPicPr>
          <p:nvPr/>
        </p:nvPicPr>
        <p:blipFill>
          <a:blip r:embed="rId2"/>
          <a:stretch>
            <a:fillRect/>
          </a:stretch>
        </p:blipFill>
        <p:spPr>
          <a:xfrm>
            <a:off x="1313892" y="0"/>
            <a:ext cx="6516216" cy="21400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Valore dei duplicati informatici </a:t>
            </a:r>
          </a:p>
        </p:txBody>
      </p:sp>
      <p:sp>
        <p:nvSpPr>
          <p:cNvPr id="3" name="Segnaposto contenuto 2"/>
          <p:cNvSpPr>
            <a:spLocks noGrp="1"/>
          </p:cNvSpPr>
          <p:nvPr>
            <p:ph idx="1"/>
          </p:nvPr>
        </p:nvSpPr>
        <p:spPr/>
        <p:txBody>
          <a:bodyPr/>
          <a:lstStyle/>
          <a:p>
            <a:pPr algn="just">
              <a:lnSpc>
                <a:spcPct val="90000"/>
              </a:lnSpc>
              <a:buFont typeface="Wingdings" panose="05000000000000000000" pitchFamily="2" charset="2"/>
              <a:buChar char="q"/>
            </a:pPr>
            <a:r>
              <a:rPr lang="it-IT" dirty="0"/>
              <a:t>Ai sensi dell’ art. 23 bis, comma 1, CAD: </a:t>
            </a:r>
          </a:p>
          <a:p>
            <a:pPr algn="just">
              <a:lnSpc>
                <a:spcPct val="90000"/>
              </a:lnSpc>
            </a:pPr>
            <a:r>
              <a:rPr lang="it-IT" b="1" dirty="0"/>
              <a:t>“I duplicati informatici hanno lo stesso valore giuridico, ad ogni effetto di legge, del documento informatico da cui sono estratti, se prodotti in conformità alle regole tecniche di cui all’art. 71”.</a:t>
            </a:r>
          </a:p>
          <a:p>
            <a:pPr marL="0" indent="0">
              <a:buNone/>
            </a:pPr>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10</a:t>
            </a:fld>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285728"/>
            <a:ext cx="8258204" cy="6383632"/>
          </a:xfrm>
        </p:spPr>
        <p:txBody>
          <a:bodyPr/>
          <a:lstStyle/>
          <a:p>
            <a:pPr algn="just"/>
            <a:r>
              <a:rPr lang="it-IT" altLang="ko-KR" sz="2800" dirty="0">
                <a:ea typeface="Gulim" pitchFamily="34" charset="-127"/>
              </a:rPr>
              <a:t>I duplicati informatici sono gli «originali» informatici memorizzati all’interno del fascicolo telematico. </a:t>
            </a:r>
          </a:p>
          <a:p>
            <a:pPr algn="just"/>
            <a:r>
              <a:rPr lang="it-IT" altLang="ko-KR" sz="2800" dirty="0">
                <a:ea typeface="Gulim" pitchFamily="34" charset="-127"/>
              </a:rPr>
              <a:t>Se si tratta di atti di parte o del giudice devono (</a:t>
            </a:r>
            <a:r>
              <a:rPr lang="it-IT" altLang="ko-KR" sz="2800" dirty="0" err="1">
                <a:ea typeface="Gulim" pitchFamily="34" charset="-127"/>
              </a:rPr>
              <a:t>rectius</a:t>
            </a:r>
            <a:r>
              <a:rPr lang="it-IT" altLang="ko-KR" sz="2800" dirty="0">
                <a:ea typeface="Gulim" pitchFamily="34" charset="-127"/>
              </a:rPr>
              <a:t>: dovrebbero) essere sottoscritti digitalmente e, in dipendenza del tipo di firma, possono avere estensione .pdf o .</a:t>
            </a:r>
            <a:r>
              <a:rPr lang="it-IT" altLang="ko-KR" sz="2800" dirty="0" err="1">
                <a:ea typeface="Gulim" pitchFamily="34" charset="-127"/>
              </a:rPr>
              <a:t>p7m</a:t>
            </a:r>
            <a:r>
              <a:rPr lang="it-IT" altLang="ko-KR" sz="2800" dirty="0">
                <a:ea typeface="Gulim" pitchFamily="34" charset="-127"/>
              </a:rPr>
              <a:t>.</a:t>
            </a:r>
          </a:p>
          <a:p>
            <a:pPr algn="just"/>
            <a:r>
              <a:rPr lang="it-IT" altLang="ko-KR" sz="2800" dirty="0">
                <a:ea typeface="Gulim" pitchFamily="34" charset="-127"/>
              </a:rPr>
              <a:t>In particolare, gli atti firmati con tecnica </a:t>
            </a:r>
            <a:r>
              <a:rPr lang="it-IT" altLang="ko-KR" sz="2800" dirty="0" err="1">
                <a:ea typeface="Gulim" pitchFamily="34" charset="-127"/>
              </a:rPr>
              <a:t>Cades</a:t>
            </a:r>
            <a:r>
              <a:rPr lang="it-IT" altLang="ko-KR" sz="2800" dirty="0">
                <a:ea typeface="Gulim" pitchFamily="34" charset="-127"/>
              </a:rPr>
              <a:t> assumono l’estensione .</a:t>
            </a:r>
            <a:r>
              <a:rPr lang="it-IT" altLang="ko-KR" sz="2800" dirty="0" err="1">
                <a:ea typeface="Gulim" pitchFamily="34" charset="-127"/>
              </a:rPr>
              <a:t>p7m</a:t>
            </a:r>
            <a:r>
              <a:rPr lang="it-IT" altLang="ko-KR" sz="2800" dirty="0">
                <a:ea typeface="Gulim" pitchFamily="34" charset="-127"/>
              </a:rPr>
              <a:t> e devono essere </a:t>
            </a:r>
            <a:r>
              <a:rPr lang="it-IT" altLang="ko-KR" sz="2800" dirty="0" err="1">
                <a:ea typeface="Gulim" pitchFamily="34" charset="-127"/>
              </a:rPr>
              <a:t>decrittografati</a:t>
            </a:r>
            <a:r>
              <a:rPr lang="it-IT" altLang="ko-KR" sz="2800" dirty="0">
                <a:ea typeface="Gulim" pitchFamily="34" charset="-127"/>
              </a:rPr>
              <a:t> per essere visualizzati (ad esempio, con Dike); gli atti firmati con tecnica </a:t>
            </a:r>
            <a:r>
              <a:rPr lang="it-IT" altLang="ko-KR" sz="2800" dirty="0" err="1">
                <a:ea typeface="Gulim" pitchFamily="34" charset="-127"/>
              </a:rPr>
              <a:t>Pades</a:t>
            </a:r>
            <a:r>
              <a:rPr lang="it-IT" altLang="ko-KR" sz="2800" dirty="0">
                <a:ea typeface="Gulim" pitchFamily="34" charset="-127"/>
              </a:rPr>
              <a:t> mantengono l’estensione originale (tipicamente .pdf) e vengono decodificati dallo stesso software di lettura, nel quale si attiva il «controllo firma».</a:t>
            </a:r>
          </a:p>
          <a:p>
            <a:pPr algn="just"/>
            <a:endParaRPr lang="it-IT" sz="2800" dirty="0">
              <a:solidFill>
                <a:srgbClr val="0070C0"/>
              </a:solidFill>
            </a:endParaRP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11</a:t>
            </a:fld>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57166"/>
            <a:ext cx="8507288" cy="5999184"/>
          </a:xfrm>
        </p:spPr>
        <p:txBody>
          <a:bodyPr/>
          <a:lstStyle/>
          <a:p>
            <a:pPr marL="0" indent="0" algn="just" latinLnBrk="1">
              <a:buNone/>
            </a:pPr>
            <a:r>
              <a:rPr lang="it-IT" dirty="0"/>
              <a:t>A differenza delle copie, i duplicati dei provvedi-</a:t>
            </a:r>
            <a:br>
              <a:rPr lang="it-IT" dirty="0"/>
            </a:br>
            <a:r>
              <a:rPr lang="it-IT" dirty="0"/>
              <a:t>menti del giudice non presentano la caratteristica “</a:t>
            </a:r>
            <a:r>
              <a:rPr lang="it-IT" dirty="0" err="1"/>
              <a:t>coccardina</a:t>
            </a:r>
            <a:r>
              <a:rPr lang="it-IT" dirty="0"/>
              <a:t>” che riporta l’indicazione del/i </a:t>
            </a:r>
            <a:r>
              <a:rPr lang="it-IT" dirty="0" err="1"/>
              <a:t>sogget</a:t>
            </a:r>
            <a:r>
              <a:rPr lang="it-IT" dirty="0"/>
              <a:t>-to/i sottoscrittore, né il numero di repertorio o di ruolo o cronologico.</a:t>
            </a:r>
          </a:p>
          <a:p>
            <a:pPr marL="0" indent="0" algn="just" latinLnBrk="1">
              <a:buNone/>
            </a:pPr>
            <a:r>
              <a:rPr lang="it-IT" dirty="0"/>
              <a:t>La mancanza del «disegno» della </a:t>
            </a:r>
            <a:r>
              <a:rPr lang="it-IT" dirty="0" err="1"/>
              <a:t>coccardina</a:t>
            </a:r>
            <a:r>
              <a:rPr lang="it-IT" dirty="0"/>
              <a:t> e dei riferimenti di registro provocano spesso un certo disorientamento nell’interprete «burocratizzato», che è portato a ritenere che manchi la D.O.C. del</a:t>
            </a:r>
            <a:br>
              <a:rPr lang="it-IT" dirty="0"/>
            </a:br>
            <a:r>
              <a:rPr lang="it-IT" dirty="0"/>
              <a:t>provvedimento, il suo «marchio di fabbrica» e non sa come esercitare il proprio ostracismo </a:t>
            </a:r>
            <a:r>
              <a:rPr lang="it-IT" dirty="0" err="1"/>
              <a:t>ammini</a:t>
            </a:r>
            <a:r>
              <a:rPr lang="it-IT" dirty="0"/>
              <a:t>-</a:t>
            </a:r>
            <a:br>
              <a:rPr lang="it-IT" dirty="0"/>
            </a:br>
            <a:r>
              <a:rPr lang="it-IT" dirty="0" err="1"/>
              <a:t>strativo</a:t>
            </a:r>
            <a:r>
              <a:rPr lang="it-IT" dirty="0"/>
              <a:t>.</a:t>
            </a: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12</a:t>
            </a:fld>
            <a:endParaRPr lang="it-I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 nel caso in cui non vi sia alcun pannello di firma sul duplicato?</a:t>
            </a:r>
          </a:p>
        </p:txBody>
      </p:sp>
      <p:sp>
        <p:nvSpPr>
          <p:cNvPr id="3" name="Segnaposto contenuto 2"/>
          <p:cNvSpPr>
            <a:spLocks noGrp="1"/>
          </p:cNvSpPr>
          <p:nvPr>
            <p:ph idx="1"/>
          </p:nvPr>
        </p:nvSpPr>
        <p:spPr>
          <a:xfrm>
            <a:off x="428596" y="1600200"/>
            <a:ext cx="8258204" cy="4757758"/>
          </a:xfrm>
        </p:spPr>
        <p:txBody>
          <a:bodyPr/>
          <a:lstStyle/>
          <a:p>
            <a:pPr algn="just"/>
            <a:r>
              <a:rPr lang="it-IT" sz="2800" dirty="0"/>
              <a:t>E’ possibile trovare negli archivi del PCT duplicati informatici che invero altro non sono che la scansione del provvedimento eventualmente scritto di pugno dal Giudice, o la scansione del provvedimento dattiloscritto, o, ancora, la scansione dell’atto introduttivo di parte depositato “cartaceo” e scansionato e caricato dalla Cancelleria.</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13</a:t>
            </a:fld>
            <a:endParaRPr lang="it-I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Ricordando gli obblighi del </a:t>
            </a:r>
            <a:r>
              <a:rPr lang="it-IT" dirty="0" err="1"/>
              <a:t>cancelliere……</a:t>
            </a:r>
            <a:endParaRPr lang="it-IT" dirty="0"/>
          </a:p>
        </p:txBody>
      </p:sp>
      <p:sp>
        <p:nvSpPr>
          <p:cNvPr id="3" name="Segnaposto contenuto 2"/>
          <p:cNvSpPr>
            <a:spLocks noGrp="1"/>
          </p:cNvSpPr>
          <p:nvPr>
            <p:ph idx="1"/>
          </p:nvPr>
        </p:nvSpPr>
        <p:spPr/>
        <p:txBody>
          <a:bodyPr/>
          <a:lstStyle/>
          <a:p>
            <a:pPr algn="just"/>
            <a:r>
              <a:rPr lang="it-IT" sz="2400" dirty="0"/>
              <a:t>Per l’art. 9 del DM 44/2011 “</a:t>
            </a:r>
            <a:r>
              <a:rPr lang="it-IT" sz="2400" i="1" dirty="0"/>
              <a:t>Il Ministero della giustizia gestisce i procedimenti utilizzando le tecnologie dell’informazione e della comunicazione,</a:t>
            </a:r>
            <a:r>
              <a:rPr lang="it-IT" sz="2400" i="1" u="sng" dirty="0"/>
              <a:t>raccogliendo in un fascicolo informatico</a:t>
            </a:r>
            <a:r>
              <a:rPr lang="it-IT" sz="2400" i="1" dirty="0"/>
              <a:t> gli atti, i documenti, gli allegati, le ricevute di posta elettronica certificata e i dati del procedimento medesimo da chiunque formati, ovvero</a:t>
            </a:r>
            <a:r>
              <a:rPr lang="it-IT" sz="2400" i="1" u="sng" dirty="0"/>
              <a:t> le copie informatiche dei medesimi atti quando siano stati depositati su supporto cartaceo</a:t>
            </a:r>
            <a:r>
              <a:rPr lang="it-IT" sz="2400" dirty="0"/>
              <a:t>“. Da tale norma discende l’obbligo (più teorico che concreto, stante la cronica assenza di mezzi e personale adeguati), a carico della Cancelleria, si scansionare tutti gli atti e provvedimenti cartacei che vengano depositati così inserendoli nel fascicolo telematico del processo. </a:t>
            </a: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14</a:t>
            </a:fld>
            <a:endParaRPr lang="it-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a:t>I SOSTENITORI DELLA TESI MAGGIORITARIA  MENO RIGOROSA</a:t>
            </a:r>
          </a:p>
        </p:txBody>
      </p:sp>
      <p:sp>
        <p:nvSpPr>
          <p:cNvPr id="3" name="Segnaposto contenuto 2"/>
          <p:cNvSpPr>
            <a:spLocks noGrp="1"/>
          </p:cNvSpPr>
          <p:nvPr>
            <p:ph idx="1"/>
          </p:nvPr>
        </p:nvSpPr>
        <p:spPr>
          <a:xfrm>
            <a:off x="428596" y="1600200"/>
            <a:ext cx="8258204" cy="4829196"/>
          </a:xfrm>
        </p:spPr>
        <p:txBody>
          <a:bodyPr/>
          <a:lstStyle/>
          <a:p>
            <a:pPr algn="just">
              <a:lnSpc>
                <a:spcPct val="80000"/>
              </a:lnSpc>
            </a:pPr>
            <a:r>
              <a:rPr lang="it-IT" sz="2600" dirty="0"/>
              <a:t>Secondo la maggioranza dei più accreditati studiosi di informatica giuridica </a:t>
            </a:r>
          </a:p>
          <a:p>
            <a:pPr algn="just">
              <a:lnSpc>
                <a:spcPct val="80000"/>
              </a:lnSpc>
              <a:buFont typeface="Wingdings" pitchFamily="2" charset="2"/>
              <a:buNone/>
            </a:pPr>
            <a:r>
              <a:rPr lang="it-IT" sz="2600" dirty="0"/>
              <a:t>Avv. R. </a:t>
            </a:r>
            <a:r>
              <a:rPr lang="it-IT" sz="2600" dirty="0" err="1"/>
              <a:t>Arcella</a:t>
            </a:r>
            <a:endParaRPr lang="it-IT" sz="2600" dirty="0"/>
          </a:p>
          <a:p>
            <a:pPr algn="just">
              <a:lnSpc>
                <a:spcPct val="80000"/>
              </a:lnSpc>
              <a:buFont typeface="Wingdings" pitchFamily="2" charset="2"/>
              <a:buNone/>
            </a:pPr>
            <a:r>
              <a:rPr lang="it-IT" sz="2600" dirty="0">
                <a:hlinkClick r:id="rId2"/>
              </a:rPr>
              <a:t>https://avvocatotelematico.wordpress.com//?s=duplicat&amp;search=Vai</a:t>
            </a:r>
            <a:endParaRPr lang="it-IT" sz="2600" dirty="0"/>
          </a:p>
          <a:p>
            <a:pPr algn="just">
              <a:lnSpc>
                <a:spcPct val="80000"/>
              </a:lnSpc>
              <a:buFont typeface="Wingdings" pitchFamily="2" charset="2"/>
              <a:buNone/>
            </a:pPr>
            <a:r>
              <a:rPr lang="it-IT" sz="2600" dirty="0"/>
              <a:t>Avv. M. Minardi http://www.lexform.it/aggiornamenti/la-notifica-del-duplicato-informatico-originato-dalla-scansione-dopo-la-legge-1322015/</a:t>
            </a:r>
          </a:p>
          <a:p>
            <a:pPr algn="just">
              <a:lnSpc>
                <a:spcPct val="80000"/>
              </a:lnSpc>
              <a:buFont typeface="Wingdings" pitchFamily="2" charset="2"/>
              <a:buNone/>
            </a:pPr>
            <a:r>
              <a:rPr lang="it-IT" sz="2600" dirty="0"/>
              <a:t>Avv. </a:t>
            </a:r>
            <a:r>
              <a:rPr lang="it-IT" sz="2600" dirty="0" err="1"/>
              <a:t>Minazzi</a:t>
            </a:r>
            <a:r>
              <a:rPr lang="it-IT" sz="2600" dirty="0"/>
              <a:t> </a:t>
            </a:r>
            <a:r>
              <a:rPr lang="it-IT" sz="2600" dirty="0">
                <a:hlinkClick r:id="rId3"/>
              </a:rPr>
              <a:t>http://www.francescominazzi.net/duplicati-informatici-e-copie-nel-pct-quando-serve-lattestazione-di-conformita/</a:t>
            </a:r>
            <a:endParaRPr lang="it-IT" sz="2600" dirty="0"/>
          </a:p>
          <a:p>
            <a:pPr algn="just">
              <a:lnSpc>
                <a:spcPct val="80000"/>
              </a:lnSpc>
              <a:buFont typeface="Wingdings" pitchFamily="2" charset="2"/>
              <a:buNone/>
            </a:pPr>
            <a:r>
              <a:rPr lang="it-IT" sz="2600" dirty="0"/>
              <a:t>la anomalia di detti file non escluderebbe la loro natura di duplicato e quindi li considerano come tali a prescindere dalla firma digitale ad essi associata</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15</a:t>
            </a:fld>
            <a:endParaRPr lang="it-IT"/>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b="1" dirty="0"/>
              <a:t>Queste in estrema sintesi argomentazioni dei sostenitori di questa tesi </a:t>
            </a:r>
          </a:p>
        </p:txBody>
      </p:sp>
      <p:sp>
        <p:nvSpPr>
          <p:cNvPr id="3" name="Segnaposto contenuto 2"/>
          <p:cNvSpPr>
            <a:spLocks noGrp="1"/>
          </p:cNvSpPr>
          <p:nvPr>
            <p:ph idx="1"/>
          </p:nvPr>
        </p:nvSpPr>
        <p:spPr>
          <a:xfrm>
            <a:off x="428596" y="1600200"/>
            <a:ext cx="8258204" cy="4829196"/>
          </a:xfrm>
        </p:spPr>
        <p:txBody>
          <a:bodyPr/>
          <a:lstStyle/>
          <a:p>
            <a:pPr marL="609600" indent="-609600" algn="just">
              <a:lnSpc>
                <a:spcPct val="90000"/>
              </a:lnSpc>
              <a:buFont typeface="Wingdings" pitchFamily="2" charset="2"/>
              <a:buChar char="Ø"/>
            </a:pPr>
            <a:r>
              <a:rPr lang="it-IT" sz="2400" dirty="0"/>
              <a:t>l’art. 16-bis, comma 9-bis, d.l. 179/2012, stabilisce che la copia per immagine di un atto o di un provvedimento equivale all’originale qualora sia inserita </a:t>
            </a:r>
            <a:r>
              <a:rPr lang="it-IT" sz="2400" i="1" dirty="0"/>
              <a:t>sic </a:t>
            </a:r>
            <a:r>
              <a:rPr lang="it-IT" sz="2400" i="1" dirty="0" err="1"/>
              <a:t>et</a:t>
            </a:r>
            <a:r>
              <a:rPr lang="it-IT" sz="2400" i="1" dirty="0"/>
              <a:t> </a:t>
            </a:r>
            <a:r>
              <a:rPr lang="it-IT" sz="2400" i="1" dirty="0" err="1"/>
              <a:t>sempliciter</a:t>
            </a:r>
            <a:r>
              <a:rPr lang="it-IT" sz="2400" i="1" dirty="0"/>
              <a:t> </a:t>
            </a:r>
            <a:r>
              <a:rPr lang="it-IT" sz="2400" dirty="0"/>
              <a:t>nel fascicolo informatico, </a:t>
            </a:r>
            <a:r>
              <a:rPr lang="it-IT" sz="2400" dirty="0">
                <a:solidFill>
                  <a:srgbClr val="FF0000"/>
                </a:solidFill>
              </a:rPr>
              <a:t>anche senza firma del cancelliere</a:t>
            </a:r>
            <a:r>
              <a:rPr lang="it-IT" sz="2400" dirty="0"/>
              <a:t>, ovvero trasmessa in allegato ad una comunicazione telematica del procedimento</a:t>
            </a:r>
          </a:p>
          <a:p>
            <a:pPr marL="609600" indent="-609600" algn="just">
              <a:lnSpc>
                <a:spcPct val="90000"/>
              </a:lnSpc>
              <a:buFont typeface="Wingdings" pitchFamily="2" charset="2"/>
              <a:buChar char="Ø"/>
            </a:pPr>
            <a:r>
              <a:rPr lang="it-IT" sz="2400" dirty="0"/>
              <a:t>i soggetti di cui al comma 9-bis sono autorizzati ad estrarre duplicati e copie delle suddette copie per immagine che, nel caso delle copie, equivalgono all’originale, </a:t>
            </a:r>
            <a:r>
              <a:rPr lang="it-IT" sz="2400" u="sng" dirty="0"/>
              <a:t>ove ne sia attestata la conformità</a:t>
            </a:r>
            <a:r>
              <a:rPr lang="it-IT" sz="2400" dirty="0"/>
              <a:t>;</a:t>
            </a:r>
          </a:p>
          <a:p>
            <a:pPr marL="609600" indent="-609600" algn="just">
              <a:lnSpc>
                <a:spcPct val="90000"/>
              </a:lnSpc>
              <a:buFont typeface="Wingdings" pitchFamily="2" charset="2"/>
              <a:buChar char="Ø"/>
            </a:pPr>
            <a:r>
              <a:rPr lang="it-IT" sz="2400" dirty="0"/>
              <a:t>la norma non prevede che l’ottenimento del duplicato sia subordinato alla natura originariamente informatica del </a:t>
            </a:r>
            <a:r>
              <a:rPr lang="it-IT" sz="2400" i="1" dirty="0"/>
              <a:t>file</a:t>
            </a:r>
            <a:r>
              <a:rPr lang="it-IT" sz="2400" dirty="0"/>
              <a:t> e alla sua sottoscrizione con firma avanzata. </a:t>
            </a:r>
          </a:p>
          <a:p>
            <a:pPr algn="just"/>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16</a:t>
            </a:fld>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25470"/>
          </a:xfrm>
        </p:spPr>
        <p:txBody>
          <a:bodyPr/>
          <a:lstStyle/>
          <a:p>
            <a:r>
              <a:rPr lang="it-IT" dirty="0"/>
              <a:t>La tesi più rigorosa:</a:t>
            </a:r>
          </a:p>
        </p:txBody>
      </p:sp>
      <p:sp>
        <p:nvSpPr>
          <p:cNvPr id="3" name="Segnaposto contenuto 2"/>
          <p:cNvSpPr>
            <a:spLocks noGrp="1"/>
          </p:cNvSpPr>
          <p:nvPr>
            <p:ph idx="1"/>
          </p:nvPr>
        </p:nvSpPr>
        <p:spPr>
          <a:xfrm>
            <a:off x="500034" y="1000108"/>
            <a:ext cx="8186766" cy="5572164"/>
          </a:xfrm>
        </p:spPr>
        <p:txBody>
          <a:bodyPr/>
          <a:lstStyle/>
          <a:p>
            <a:pPr algn="just" eaLnBrk="1" hangingPunct="1">
              <a:lnSpc>
                <a:spcPct val="80000"/>
              </a:lnSpc>
              <a:defRPr/>
            </a:pPr>
            <a:r>
              <a:rPr lang="it-IT" sz="2100" dirty="0"/>
              <a:t>nel momento in cui il sistema genera un duplicato informatico di atti e/o documenti che </a:t>
            </a:r>
            <a:r>
              <a:rPr lang="it-IT" sz="2100" b="1" u="sng" dirty="0">
                <a:solidFill>
                  <a:srgbClr val="0070C0"/>
                </a:solidFill>
              </a:rPr>
              <a:t>non sono stati depositati come originali informatici</a:t>
            </a:r>
            <a:r>
              <a:rPr lang="it-IT" sz="2100" dirty="0"/>
              <a:t>, il relativo duplicato informatico ha lo stesso valore legale di una </a:t>
            </a:r>
            <a:r>
              <a:rPr lang="it-IT" sz="2100" u="sng" dirty="0"/>
              <a:t>semplice copia </a:t>
            </a:r>
            <a:r>
              <a:rPr lang="it-IT" sz="2100" dirty="0"/>
              <a:t>e per acquisirne uno diverso deve essere munito dell’attestazione di conformità prevista dalla normativa vigente; </a:t>
            </a:r>
          </a:p>
          <a:p>
            <a:pPr algn="just" eaLnBrk="1" hangingPunct="1">
              <a:lnSpc>
                <a:spcPct val="80000"/>
              </a:lnSpc>
              <a:defRPr/>
            </a:pPr>
            <a:r>
              <a:rPr lang="it-IT" sz="2100" dirty="0"/>
              <a:t>da un punto di vista tecnico informatico, il duplicato di un </a:t>
            </a:r>
            <a:r>
              <a:rPr lang="it-IT" sz="2100" i="1" dirty="0"/>
              <a:t>file</a:t>
            </a:r>
            <a:r>
              <a:rPr lang="it-IT" sz="2100" dirty="0"/>
              <a:t> è un </a:t>
            </a:r>
            <a:r>
              <a:rPr lang="it-IT" sz="2100" i="1" dirty="0"/>
              <a:t>file</a:t>
            </a:r>
            <a:r>
              <a:rPr lang="it-IT" sz="2100" dirty="0"/>
              <a:t> identico al precedente e dunque avente la stessa sequenza di </a:t>
            </a:r>
            <a:r>
              <a:rPr lang="it-IT" sz="2100" i="1" dirty="0"/>
              <a:t>bit</a:t>
            </a:r>
            <a:r>
              <a:rPr lang="it-IT" sz="2100" dirty="0"/>
              <a:t>, da un punto di vista giuridico se l’oggetto di cui trattasi è un documento il suo valore legale e la sua valenza in quanto duplicato informatico (equivalente all’originale senza necessità di attestazione di conformità) è tale soltanto se tratto da un originale informatico (ovvero, se consiste nella medesima sequenza binaria); </a:t>
            </a:r>
          </a:p>
          <a:p>
            <a:pPr algn="just" eaLnBrk="1" hangingPunct="1">
              <a:lnSpc>
                <a:spcPct val="80000"/>
              </a:lnSpc>
              <a:defRPr/>
            </a:pPr>
            <a:r>
              <a:rPr lang="it-IT" sz="2100" dirty="0"/>
              <a:t>tutte le volte che viene scaricato un duplicato informatico di un atto presente nel fascicolo del procedimento che non sia un originale informatico sia in senso tecnico che in senso giuridico, l’oggetto che si ottiene (sebbene denominato «duplicato informatico») è in realtà una copia informatica e necessita, per acquisire valore legale, di un’attestazione di conformità apposta con le modalità previste dalla normativa vigente </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17</a:t>
            </a:fld>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POTERI </a:t>
            </a:r>
            <a:r>
              <a:rPr lang="it-IT" dirty="0" err="1"/>
              <a:t>DI</a:t>
            </a:r>
            <a:r>
              <a:rPr lang="it-IT" dirty="0"/>
              <a:t> AUTENTICA DELL’AVVOCATO</a:t>
            </a:r>
          </a:p>
        </p:txBody>
      </p:sp>
      <p:sp>
        <p:nvSpPr>
          <p:cNvPr id="3" name="Segnaposto contenuto 2"/>
          <p:cNvSpPr>
            <a:spLocks noGrp="1"/>
          </p:cNvSpPr>
          <p:nvPr>
            <p:ph idx="1"/>
          </p:nvPr>
        </p:nvSpPr>
        <p:spPr/>
        <p:txBody>
          <a:bodyPr/>
          <a:lstStyle/>
          <a:p>
            <a:pPr algn="ctr" eaLnBrk="1" hangingPunct="1">
              <a:defRPr/>
            </a:pPr>
            <a:r>
              <a:rPr lang="it-IT" altLang="ko-KR" b="1" dirty="0">
                <a:ea typeface="Gulim" pitchFamily="34" charset="-127"/>
              </a:rPr>
              <a:t>Si tratta di </a:t>
            </a:r>
            <a:r>
              <a:rPr lang="it-IT" altLang="ko-KR" b="1" dirty="0">
                <a:solidFill>
                  <a:srgbClr val="FF0000"/>
                </a:solidFill>
                <a:effectLst>
                  <a:outerShdw blurRad="38100" dist="38100" dir="2700000" algn="tl">
                    <a:srgbClr val="000000"/>
                  </a:outerShdw>
                </a:effectLst>
                <a:ea typeface="Gulim" pitchFamily="34" charset="-127"/>
              </a:rPr>
              <a:t>limitati</a:t>
            </a:r>
            <a:r>
              <a:rPr lang="it-IT" altLang="ko-KR" b="1" dirty="0">
                <a:ea typeface="Gulim" pitchFamily="34" charset="-127"/>
              </a:rPr>
              <a:t> poteri che sono stati nel tempo  attribuiti all’avvocato e che trovano la propria fonte normativa in diverse disposizioni di legge</a:t>
            </a:r>
          </a:p>
          <a:p>
            <a:pPr algn="ctr" eaLnBrk="1" hangingPunct="1">
              <a:buFont typeface="Wingdings" pitchFamily="2" charset="2"/>
              <a:buNone/>
              <a:defRPr/>
            </a:pPr>
            <a:endParaRPr lang="it-IT" altLang="ko-KR" b="1" dirty="0">
              <a:ea typeface="Gulim" pitchFamily="34" charset="-127"/>
            </a:endParaRPr>
          </a:p>
          <a:p>
            <a:pPr algn="ctr" eaLnBrk="1" hangingPunct="1">
              <a:defRPr/>
            </a:pPr>
            <a:r>
              <a:rPr lang="it-IT" altLang="ko-KR" b="1" dirty="0">
                <a:solidFill>
                  <a:srgbClr val="FF3300"/>
                </a:solidFill>
                <a:effectLst>
                  <a:outerShdw blurRad="38100" dist="38100" dir="2700000" algn="tl">
                    <a:srgbClr val="000000"/>
                  </a:outerShdw>
                </a:effectLst>
                <a:ea typeface="Gulim" pitchFamily="34" charset="-127"/>
              </a:rPr>
              <a:t>POSSIAMO INDIVIDUARE 6 DISTINTE IPOTESI</a:t>
            </a:r>
            <a:endParaRPr lang="it-IT" b="1" dirty="0">
              <a:solidFill>
                <a:srgbClr val="FF3300"/>
              </a:solidFill>
              <a:effectLst>
                <a:outerShdw blurRad="38100" dist="38100" dir="2700000" algn="tl">
                  <a:srgbClr val="000000"/>
                </a:outerShdw>
              </a:effectLst>
              <a:ea typeface="Gulim" pitchFamily="34" charset="-127"/>
            </a:endParaRP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18</a:t>
            </a:fld>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58204" cy="692696"/>
          </a:xfrm>
        </p:spPr>
        <p:txBody>
          <a:bodyPr/>
          <a:lstStyle/>
          <a:p>
            <a:r>
              <a:rPr lang="it-IT" sz="2800" b="1" dirty="0">
                <a:solidFill>
                  <a:srgbClr val="0070C0"/>
                </a:solidFill>
              </a:rPr>
              <a:t>Le 6 ipotesi di “poteri di autentica” dell’</a:t>
            </a:r>
            <a:r>
              <a:rPr lang="it-IT" sz="2800" b="1" dirty="0" err="1">
                <a:solidFill>
                  <a:srgbClr val="0070C0"/>
                </a:solidFill>
              </a:rPr>
              <a:t>avvocato…</a:t>
            </a:r>
            <a:r>
              <a:rPr lang="it-IT" sz="2800" b="1" dirty="0">
                <a:solidFill>
                  <a:srgbClr val="0070C0"/>
                </a:solidFill>
              </a:rPr>
              <a:t>.</a:t>
            </a:r>
          </a:p>
        </p:txBody>
      </p:sp>
      <p:sp>
        <p:nvSpPr>
          <p:cNvPr id="3" name="Segnaposto contenuto 2"/>
          <p:cNvSpPr>
            <a:spLocks noGrp="1"/>
          </p:cNvSpPr>
          <p:nvPr>
            <p:ph idx="1"/>
          </p:nvPr>
        </p:nvSpPr>
        <p:spPr>
          <a:xfrm>
            <a:off x="539552" y="620688"/>
            <a:ext cx="8147248" cy="5904656"/>
          </a:xfrm>
        </p:spPr>
        <p:txBody>
          <a:bodyPr/>
          <a:lstStyle/>
          <a:p>
            <a:pPr algn="just" eaLnBrk="1" hangingPunct="1">
              <a:lnSpc>
                <a:spcPct val="90000"/>
              </a:lnSpc>
              <a:defRPr/>
            </a:pPr>
            <a:r>
              <a:rPr lang="it-IT" sz="2000" dirty="0"/>
              <a:t>1) ex art. 83, </a:t>
            </a:r>
            <a:r>
              <a:rPr lang="it-IT" sz="2000" dirty="0" err="1"/>
              <a:t>III</a:t>
            </a:r>
            <a:r>
              <a:rPr lang="it-IT" sz="2000" dirty="0"/>
              <a:t>, comma, </a:t>
            </a:r>
            <a:r>
              <a:rPr lang="it-IT" sz="2000" dirty="0" err="1"/>
              <a:t>cpc</a:t>
            </a:r>
            <a:r>
              <a:rPr lang="it-IT" sz="2000" dirty="0"/>
              <a:t> nel testo </a:t>
            </a:r>
            <a:r>
              <a:rPr lang="it-IT" sz="2000" dirty="0" err="1"/>
              <a:t>Testo</a:t>
            </a:r>
            <a:r>
              <a:rPr lang="it-IT" sz="2000" dirty="0"/>
              <a:t> introdotto dall’art. 45 della L. 18 giugno 2009, n. 69.  in relazione al </a:t>
            </a:r>
            <a:r>
              <a:rPr lang="it-IT" sz="2000" b="1" dirty="0">
                <a:solidFill>
                  <a:srgbClr val="FF3300"/>
                </a:solidFill>
              </a:rPr>
              <a:t>poteri di autentica della procura nel processo telematico e nelle notifiche via pec</a:t>
            </a:r>
          </a:p>
          <a:p>
            <a:pPr algn="just" eaLnBrk="1" hangingPunct="1">
              <a:lnSpc>
                <a:spcPct val="90000"/>
              </a:lnSpc>
              <a:defRPr/>
            </a:pPr>
            <a:r>
              <a:rPr lang="it-IT" sz="2000" dirty="0"/>
              <a:t>2) ex art. </a:t>
            </a:r>
            <a:r>
              <a:rPr lang="it-IT" sz="2000" dirty="0" err="1"/>
              <a:t>16-decies</a:t>
            </a:r>
            <a:r>
              <a:rPr lang="it-IT" sz="2000" dirty="0"/>
              <a:t>. DL 179/2012 (introdotto dall’art. 19 del decreto legge 83/2015 convertito con modifiche nella L. 83.2015 per la  </a:t>
            </a:r>
            <a:r>
              <a:rPr lang="it-IT" sz="2000" b="1" dirty="0" err="1">
                <a:solidFill>
                  <a:srgbClr val="FF3300"/>
                </a:solidFill>
              </a:rPr>
              <a:t>conformita'</a:t>
            </a:r>
            <a:r>
              <a:rPr lang="it-IT" sz="2000" b="1" dirty="0">
                <a:solidFill>
                  <a:srgbClr val="FF3300"/>
                </a:solidFill>
              </a:rPr>
              <a:t>  delle copie degli atti e dei provvedimenti “cartacei” detenuti in originale e/o in copia autentica da depositarsi telematicamente </a:t>
            </a:r>
          </a:p>
          <a:p>
            <a:pPr algn="just" eaLnBrk="1" hangingPunct="1">
              <a:lnSpc>
                <a:spcPct val="90000"/>
              </a:lnSpc>
              <a:defRPr/>
            </a:pPr>
            <a:r>
              <a:rPr lang="it-IT" sz="2000" dirty="0"/>
              <a:t>3) ex art. 16 bis, comma 9 bis, </a:t>
            </a:r>
            <a:r>
              <a:rPr lang="it-IT" sz="2000" dirty="0" err="1"/>
              <a:t>DL</a:t>
            </a:r>
            <a:r>
              <a:rPr lang="it-IT" sz="2000" dirty="0"/>
              <a:t> 179/2012 (introdotto dall’art. 52 </a:t>
            </a:r>
            <a:r>
              <a:rPr lang="it-IT" sz="2000" dirty="0" err="1"/>
              <a:t>DL</a:t>
            </a:r>
            <a:r>
              <a:rPr lang="it-IT" sz="2000" dirty="0"/>
              <a:t> 90/2014) per </a:t>
            </a:r>
            <a:r>
              <a:rPr lang="it-IT" sz="2000" b="1" dirty="0">
                <a:solidFill>
                  <a:srgbClr val="FF3300"/>
                </a:solidFill>
              </a:rPr>
              <a:t>la conformità delle copie di atti e provvedimenti estratti dai registri informatici dei Tribunali</a:t>
            </a:r>
          </a:p>
          <a:p>
            <a:pPr algn="just" eaLnBrk="1" hangingPunct="1">
              <a:lnSpc>
                <a:spcPct val="90000"/>
              </a:lnSpc>
              <a:defRPr/>
            </a:pPr>
            <a:r>
              <a:rPr lang="it-IT" sz="2000" dirty="0"/>
              <a:t>4) ex art. 18 DL 132/2014 per</a:t>
            </a:r>
            <a:r>
              <a:rPr lang="it-IT" sz="2000" b="1" dirty="0">
                <a:solidFill>
                  <a:srgbClr val="FF3300"/>
                </a:solidFill>
              </a:rPr>
              <a:t> la conformità del titolo esecutivo, del precetto e del pignoramento </a:t>
            </a:r>
            <a:r>
              <a:rPr lang="it-IT" sz="2000" dirty="0"/>
              <a:t>da depositare telematicamente all’atto dell’iscrizione a ruolo telematica.</a:t>
            </a:r>
          </a:p>
          <a:p>
            <a:pPr algn="just" eaLnBrk="1" hangingPunct="1">
              <a:lnSpc>
                <a:spcPct val="90000"/>
              </a:lnSpc>
              <a:defRPr/>
            </a:pPr>
            <a:r>
              <a:rPr lang="it-IT" sz="2000" dirty="0"/>
              <a:t>5) ex art. 9 commi 1 bis (</a:t>
            </a:r>
            <a:r>
              <a:rPr lang="it-IT" sz="1400" dirty="0"/>
              <a:t>1</a:t>
            </a:r>
            <a:r>
              <a:rPr lang="it-IT" sz="2000" dirty="0"/>
              <a:t>) e 1 ter  (</a:t>
            </a:r>
            <a:r>
              <a:rPr lang="it-IT" sz="1400" dirty="0"/>
              <a:t>2</a:t>
            </a:r>
            <a:r>
              <a:rPr lang="it-IT" sz="2000" dirty="0"/>
              <a:t>)  L. 53/94 per la </a:t>
            </a:r>
            <a:r>
              <a:rPr lang="it-IT" sz="2000" b="1" dirty="0">
                <a:solidFill>
                  <a:srgbClr val="FF3300"/>
                </a:solidFill>
              </a:rPr>
              <a:t>conformità delle stampe cartacee delle notificazioni avvenute a mezzo </a:t>
            </a:r>
            <a:r>
              <a:rPr lang="it-IT" sz="2000" b="1" dirty="0" err="1">
                <a:solidFill>
                  <a:srgbClr val="FF3300"/>
                </a:solidFill>
              </a:rPr>
              <a:t>pec</a:t>
            </a:r>
            <a:r>
              <a:rPr lang="it-IT" sz="2000" b="1" dirty="0">
                <a:solidFill>
                  <a:srgbClr val="FF3300"/>
                </a:solidFill>
              </a:rPr>
              <a:t> </a:t>
            </a:r>
            <a:r>
              <a:rPr lang="it-IT" sz="2000" dirty="0"/>
              <a:t>ex art. 3 bis comma 2.</a:t>
            </a:r>
          </a:p>
          <a:p>
            <a:pPr algn="just" eaLnBrk="1" hangingPunct="1">
              <a:lnSpc>
                <a:spcPct val="90000"/>
              </a:lnSpc>
              <a:defRPr/>
            </a:pPr>
            <a:r>
              <a:rPr lang="it-IT" sz="2000" dirty="0"/>
              <a:t>6) ex art. 3 bis comma 2 L 53/94 in relazione alla </a:t>
            </a:r>
            <a:r>
              <a:rPr lang="it-IT" sz="2000" b="1" dirty="0">
                <a:solidFill>
                  <a:srgbClr val="FF3300"/>
                </a:solidFill>
              </a:rPr>
              <a:t>conformità della copia digitale per la notifica via </a:t>
            </a:r>
            <a:r>
              <a:rPr lang="it-IT" sz="2000" b="1" dirty="0" err="1">
                <a:solidFill>
                  <a:srgbClr val="FF3300"/>
                </a:solidFill>
              </a:rPr>
              <a:t>pec</a:t>
            </a:r>
            <a:r>
              <a:rPr lang="it-IT" sz="2000" b="1" dirty="0">
                <a:solidFill>
                  <a:srgbClr val="FF3300"/>
                </a:solidFill>
              </a:rPr>
              <a:t> di un atto originariamente analogico </a:t>
            </a:r>
            <a:r>
              <a:rPr lang="it-IT" sz="2000" b="1" dirty="0"/>
              <a:t>(Avv. Andrea De Angeli)</a:t>
            </a:r>
            <a:r>
              <a:rPr lang="it-IT" sz="2000" dirty="0"/>
              <a:t>.</a:t>
            </a:r>
          </a:p>
          <a:p>
            <a:pPr algn="just" eaLnBrk="1" hangingPunct="1">
              <a:lnSpc>
                <a:spcPct val="90000"/>
              </a:lnSpc>
              <a:defRPr/>
            </a:pPr>
            <a:endParaRPr lang="it-IT" sz="2000" dirty="0"/>
          </a:p>
          <a:p>
            <a:endParaRPr lang="it-IT" sz="2000"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19</a:t>
            </a:fld>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TEORIA GENERALE DELLE COPIE INFORMATICHE</a:t>
            </a:r>
          </a:p>
        </p:txBody>
      </p:sp>
      <p:sp>
        <p:nvSpPr>
          <p:cNvPr id="3" name="Segnaposto contenuto 2"/>
          <p:cNvSpPr>
            <a:spLocks noGrp="1"/>
          </p:cNvSpPr>
          <p:nvPr>
            <p:ph idx="1"/>
          </p:nvPr>
        </p:nvSpPr>
        <p:spPr/>
        <p:txBody>
          <a:bodyPr/>
          <a:lstStyle/>
          <a:p>
            <a:pPr algn="just"/>
            <a:r>
              <a:rPr lang="it-IT" dirty="0"/>
              <a:t>L’ art. 1, comma 1. del Codice dell’</a:t>
            </a:r>
            <a:r>
              <a:rPr lang="it-IT" dirty="0" err="1"/>
              <a:t>Ammini-strazione</a:t>
            </a:r>
            <a:r>
              <a:rPr lang="it-IT" dirty="0"/>
              <a:t> Digitale (d.lgs. 07.03.2005 n. 82) pone una serie di definizioni, occupandosi anche delle copie informatiche :</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a:t>
            </a:fld>
            <a:endParaRPr lang="it-IT"/>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274638"/>
            <a:ext cx="8186766" cy="868346"/>
          </a:xfrm>
        </p:spPr>
        <p:txBody>
          <a:bodyPr/>
          <a:lstStyle/>
          <a:p>
            <a:r>
              <a:rPr lang="it-IT" b="1" dirty="0">
                <a:solidFill>
                  <a:srgbClr val="FF0000"/>
                </a:solidFill>
              </a:rPr>
              <a:t>1. PROCURA ALLE LITI</a:t>
            </a:r>
          </a:p>
        </p:txBody>
      </p:sp>
      <p:sp>
        <p:nvSpPr>
          <p:cNvPr id="3" name="Segnaposto contenuto 2"/>
          <p:cNvSpPr>
            <a:spLocks noGrp="1"/>
          </p:cNvSpPr>
          <p:nvPr>
            <p:ph idx="1"/>
          </p:nvPr>
        </p:nvSpPr>
        <p:spPr>
          <a:xfrm>
            <a:off x="500034" y="1142984"/>
            <a:ext cx="8186766" cy="5214974"/>
          </a:xfrm>
        </p:spPr>
        <p:txBody>
          <a:bodyPr/>
          <a:lstStyle/>
          <a:p>
            <a:pPr algn="just" eaLnBrk="1" hangingPunct="1">
              <a:lnSpc>
                <a:spcPct val="90000"/>
              </a:lnSpc>
              <a:defRPr/>
            </a:pPr>
            <a:r>
              <a:rPr lang="it-IT" sz="2800" dirty="0"/>
              <a:t>Il potere di “certificazione dell’autografia” della firma del cliente sulla procura speciale alle lite l’abbiamo sempre avuto.</a:t>
            </a:r>
          </a:p>
          <a:p>
            <a:pPr algn="just" eaLnBrk="1" hangingPunct="1">
              <a:lnSpc>
                <a:spcPct val="90000"/>
              </a:lnSpc>
              <a:defRPr/>
            </a:pPr>
            <a:r>
              <a:rPr lang="it-IT" sz="2800" dirty="0"/>
              <a:t>L’art. 83, </a:t>
            </a:r>
            <a:r>
              <a:rPr lang="it-IT" sz="2800" dirty="0" err="1"/>
              <a:t>III</a:t>
            </a:r>
            <a:r>
              <a:rPr lang="it-IT" sz="2800" dirty="0"/>
              <a:t>, comma, ultima parte, nel testo introdotto dall’art. 45 della L. 18 giugno 2009, n. 69,  così recita: “</a:t>
            </a:r>
            <a:r>
              <a:rPr lang="it-IT" sz="2800" i="1" dirty="0">
                <a:solidFill>
                  <a:srgbClr val="FF3300"/>
                </a:solidFill>
              </a:rPr>
              <a:t>Se la procura alle liti è stata conferita su supporto cartaceo, </a:t>
            </a:r>
            <a:r>
              <a:rPr lang="it-IT" sz="2800" i="1" u="sng" dirty="0">
                <a:solidFill>
                  <a:srgbClr val="FF3300"/>
                </a:solidFill>
              </a:rPr>
              <a:t>il difensore che si costituisce attraverso strumenti telematici </a:t>
            </a:r>
            <a:r>
              <a:rPr lang="it-IT" sz="2800" i="1" dirty="0">
                <a:solidFill>
                  <a:srgbClr val="FF3300"/>
                </a:solidFill>
              </a:rPr>
              <a:t>ne trasmette la copia informatica autenticata con firma digitale, nel rispetto della normativa, anche regolamentare, concernente la sottoscrizione, la trasmissione e la ricezione dei documenti informatici e trasmessi in via telematica</a:t>
            </a:r>
            <a:r>
              <a:rPr lang="it-IT" sz="2800" dirty="0"/>
              <a:t>“.</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20</a:t>
            </a:fld>
            <a:endParaRPr 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785794"/>
          </a:xfrm>
        </p:spPr>
        <p:txBody>
          <a:bodyPr/>
          <a:lstStyle/>
          <a:p>
            <a:r>
              <a:rPr lang="it-IT" dirty="0"/>
              <a:t>L’art. 83 </a:t>
            </a:r>
            <a:r>
              <a:rPr lang="it-IT" dirty="0" err="1"/>
              <a:t>cpc</a:t>
            </a:r>
            <a:endParaRPr lang="it-IT" dirty="0"/>
          </a:p>
        </p:txBody>
      </p:sp>
      <p:sp>
        <p:nvSpPr>
          <p:cNvPr id="3" name="Segnaposto contenuto 2"/>
          <p:cNvSpPr>
            <a:spLocks noGrp="1"/>
          </p:cNvSpPr>
          <p:nvPr>
            <p:ph idx="1"/>
          </p:nvPr>
        </p:nvSpPr>
        <p:spPr>
          <a:xfrm>
            <a:off x="500034" y="857232"/>
            <a:ext cx="8186766" cy="5715040"/>
          </a:xfrm>
        </p:spPr>
        <p:txBody>
          <a:bodyPr/>
          <a:lstStyle/>
          <a:p>
            <a:pPr algn="just" eaLnBrk="1" hangingPunct="1">
              <a:lnSpc>
                <a:spcPct val="80000"/>
              </a:lnSpc>
              <a:defRPr/>
            </a:pPr>
            <a:r>
              <a:rPr lang="it-IT" sz="1900" dirty="0"/>
              <a:t>[I]. Quando la parte sta in giudizio col ministero di un difensore, questi deve essere munito di procura.</a:t>
            </a:r>
          </a:p>
          <a:p>
            <a:pPr algn="just" eaLnBrk="1" hangingPunct="1">
              <a:lnSpc>
                <a:spcPct val="80000"/>
              </a:lnSpc>
              <a:defRPr/>
            </a:pPr>
            <a:r>
              <a:rPr lang="it-IT" sz="1900" dirty="0"/>
              <a:t>[II]. La procura alle liti può essere generale o speciale, e deve essere conferita con atto pubblico o scrittura privata autenticata [</a:t>
            </a:r>
            <a:r>
              <a:rPr lang="it-IT" sz="1900" dirty="0">
                <a:hlinkClick r:id="rId2"/>
              </a:rPr>
              <a:t>2699</a:t>
            </a:r>
            <a:r>
              <a:rPr lang="it-IT" sz="1900" dirty="0"/>
              <a:t>, </a:t>
            </a:r>
            <a:r>
              <a:rPr lang="it-IT" sz="1900" dirty="0">
                <a:hlinkClick r:id="rId3"/>
              </a:rPr>
              <a:t>2703 c.c.</a:t>
            </a:r>
            <a:r>
              <a:rPr lang="it-IT" sz="1900" dirty="0"/>
              <a:t>].</a:t>
            </a:r>
          </a:p>
          <a:p>
            <a:pPr algn="just" eaLnBrk="1" hangingPunct="1">
              <a:lnSpc>
                <a:spcPct val="80000"/>
              </a:lnSpc>
              <a:defRPr/>
            </a:pPr>
            <a:r>
              <a:rPr lang="it-IT" sz="1900" dirty="0"/>
              <a:t>[III]. La procura speciale può essere anche apposta in calce o a margine della citazione [</a:t>
            </a:r>
            <a:r>
              <a:rPr lang="it-IT" sz="1900" dirty="0">
                <a:hlinkClick r:id="rId4"/>
              </a:rPr>
              <a:t>163</a:t>
            </a:r>
            <a:r>
              <a:rPr lang="it-IT" sz="1900" dirty="0"/>
              <a:t>], del ricorso [</a:t>
            </a:r>
            <a:r>
              <a:rPr lang="it-IT" sz="1900" dirty="0">
                <a:hlinkClick r:id="rId5"/>
              </a:rPr>
              <a:t>366</a:t>
            </a:r>
            <a:r>
              <a:rPr lang="it-IT" sz="1900" dirty="0"/>
              <a:t>, </a:t>
            </a:r>
            <a:r>
              <a:rPr lang="it-IT" sz="1900" dirty="0">
                <a:hlinkClick r:id="rId6"/>
              </a:rPr>
              <a:t>414</a:t>
            </a:r>
            <a:r>
              <a:rPr lang="it-IT" sz="1900" dirty="0"/>
              <a:t>], del controricorso [</a:t>
            </a:r>
            <a:r>
              <a:rPr lang="it-IT" sz="1900" dirty="0">
                <a:hlinkClick r:id="rId7"/>
              </a:rPr>
              <a:t>370</a:t>
            </a:r>
            <a:r>
              <a:rPr lang="it-IT" sz="1900" dirty="0"/>
              <a:t>], della comparsa di risposta [</a:t>
            </a:r>
            <a:r>
              <a:rPr lang="it-IT" sz="1900" dirty="0">
                <a:hlinkClick r:id="rId8"/>
              </a:rPr>
              <a:t>167</a:t>
            </a:r>
            <a:r>
              <a:rPr lang="it-IT" sz="1900" dirty="0"/>
              <a:t>, </a:t>
            </a:r>
            <a:r>
              <a:rPr lang="it-IT" sz="1900" dirty="0">
                <a:hlinkClick r:id="rId9"/>
              </a:rPr>
              <a:t>416</a:t>
            </a:r>
            <a:r>
              <a:rPr lang="it-IT" sz="1900" dirty="0"/>
              <a:t>] o d'intervento [</a:t>
            </a:r>
            <a:r>
              <a:rPr lang="it-IT" sz="1900" dirty="0">
                <a:hlinkClick r:id="rId10"/>
              </a:rPr>
              <a:t>267</a:t>
            </a:r>
            <a:r>
              <a:rPr lang="it-IT" sz="1900" dirty="0"/>
              <a:t>1], del precetto [</a:t>
            </a:r>
            <a:r>
              <a:rPr lang="it-IT" sz="1900" dirty="0">
                <a:hlinkClick r:id="rId11"/>
              </a:rPr>
              <a:t>480</a:t>
            </a:r>
            <a:r>
              <a:rPr lang="it-IT" sz="1900" dirty="0"/>
              <a:t>] o della domanda d'intervento nell'esecuzione [</a:t>
            </a:r>
            <a:r>
              <a:rPr lang="it-IT" sz="1900" dirty="0">
                <a:hlinkClick r:id="rId12"/>
              </a:rPr>
              <a:t>499</a:t>
            </a:r>
            <a:r>
              <a:rPr lang="it-IT" sz="1900" dirty="0"/>
              <a:t>] , ovvero della memoria di nomina del nuovo difensore, in aggiunta o in sostituzione del difensore originariamente designato. In tali casi l'autografia della sottoscrizione della parte deve essere certificata dal difensore. </a:t>
            </a:r>
            <a:r>
              <a:rPr lang="it-IT" sz="1900" u="sng" dirty="0">
                <a:solidFill>
                  <a:srgbClr val="FF0066"/>
                </a:solidFill>
                <a:effectLst>
                  <a:outerShdw blurRad="38100" dist="38100" dir="2700000" algn="tl">
                    <a:srgbClr val="000000"/>
                  </a:outerShdw>
                </a:effectLst>
              </a:rPr>
              <a:t>La procura si considera apposta in calce anche se rilasciata su foglio separato che sia però congiunto materialmente all'atto cui si riferisce, o su documento informatico separato sottoscritto con firma digitale e congiunto all’atto cui si riferisce mediante strumenti informatici, individuati </a:t>
            </a:r>
            <a:r>
              <a:rPr lang="it-IT" sz="1900" b="1" u="sng" dirty="0">
                <a:solidFill>
                  <a:srgbClr val="FF0066"/>
                </a:solidFill>
                <a:effectLst>
                  <a:outerShdw blurRad="38100" dist="38100" dir="2700000" algn="tl">
                    <a:srgbClr val="000000"/>
                  </a:outerShdw>
                </a:effectLst>
              </a:rPr>
              <a:t>con apposito decreto del Ministero della giustizi</a:t>
            </a:r>
            <a:r>
              <a:rPr lang="it-IT" sz="1900" u="sng" dirty="0">
                <a:solidFill>
                  <a:srgbClr val="FF0066"/>
                </a:solidFill>
                <a:effectLst>
                  <a:outerShdw blurRad="38100" dist="38100" dir="2700000" algn="tl">
                    <a:srgbClr val="000000"/>
                  </a:outerShdw>
                </a:effectLst>
              </a:rPr>
              <a:t>a</a:t>
            </a:r>
            <a:r>
              <a:rPr lang="it-IT" sz="1900" dirty="0"/>
              <a:t>. </a:t>
            </a:r>
            <a:r>
              <a:rPr lang="it-IT" sz="1900" dirty="0">
                <a:solidFill>
                  <a:srgbClr val="0066FF"/>
                </a:solidFill>
                <a:effectLst>
                  <a:outerShdw blurRad="38100" dist="38100" dir="2700000" algn="tl">
                    <a:srgbClr val="000000"/>
                  </a:outerShdw>
                </a:effectLst>
              </a:rPr>
              <a:t>Se la procura alle liti è stata conferita su supporto cartaceo, il difensore che si costituisce attraverso strumenti telematici ne trasmette la copia informatica autenticata con firma digitale, nel rispetto della normativa, anche regolamentare, concernente la sottoscrizione, la trasmissione e la ricezione dei documenti informatici e trasmessi in via telematica (1).</a:t>
            </a:r>
          </a:p>
          <a:p>
            <a:pPr algn="just" eaLnBrk="1" hangingPunct="1">
              <a:lnSpc>
                <a:spcPct val="80000"/>
              </a:lnSpc>
              <a:defRPr/>
            </a:pPr>
            <a:r>
              <a:rPr lang="it-IT" sz="1900" dirty="0"/>
              <a:t>[IV]. La procura speciale si presume conferita soltanto per un determinato grado del processo, quando nell'atto non è espressa volontà diversa.</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21</a:t>
            </a:fld>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Ci si è </a:t>
            </a:r>
            <a:r>
              <a:rPr lang="it-IT" dirty="0" err="1"/>
              <a:t>domandati…</a:t>
            </a:r>
            <a:r>
              <a:rPr lang="it-IT" dirty="0"/>
              <a:t>..</a:t>
            </a:r>
          </a:p>
        </p:txBody>
      </p:sp>
      <p:sp>
        <p:nvSpPr>
          <p:cNvPr id="3" name="Segnaposto contenuto 2"/>
          <p:cNvSpPr>
            <a:spLocks noGrp="1"/>
          </p:cNvSpPr>
          <p:nvPr>
            <p:ph idx="1"/>
          </p:nvPr>
        </p:nvSpPr>
        <p:spPr/>
        <p:txBody>
          <a:bodyPr/>
          <a:lstStyle/>
          <a:p>
            <a:pPr algn="just"/>
            <a:r>
              <a:rPr lang="it-IT" sz="3000" dirty="0"/>
              <a:t>LE RECENTI MODIFICHE INTRODOTTE CON IL D.L. 83.2015 IN PUNTO ALLA CONFORMITA’ DI COPIE INFORMATICHE DI ATTI IN POSSESSO DELL’AVVOCATO HANNO INFLUITO SULLE MODALITA’ DI ATTESTAZIONE DELLA CONFORMITA’ DELLA PROCURA “TRADIZIONALE” OSSIA RILASCIATA IN CALCE O A MARGINE DI UN ATTO, SOTTOSCRITTA ANALOGICAMENTE DAL CLIENTE E PER AUTENTICA? </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22</a:t>
            </a:fld>
            <a:endParaRPr lang="it-IT"/>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1500174"/>
            <a:ext cx="8229600" cy="4525963"/>
          </a:xfrm>
        </p:spPr>
        <p:txBody>
          <a:bodyPr/>
          <a:lstStyle/>
          <a:p>
            <a:pPr algn="just"/>
            <a:r>
              <a:rPr lang="it-IT" sz="2400" dirty="0"/>
              <a:t>L’inciso finale della norma (“nel rispetto della normativa, anche regolamentare, concernente la sottoscrizione, la trasmissione e la ricezione dei documenti informatici e trasmessi in via telematica”) </a:t>
            </a:r>
            <a:r>
              <a:rPr lang="it-IT" sz="2400" b="1" u="sng" dirty="0">
                <a:solidFill>
                  <a:srgbClr val="0070C0"/>
                </a:solidFill>
              </a:rPr>
              <a:t>richiama la normativa anche regolamentare concernente la sottoscrizione digitale </a:t>
            </a:r>
            <a:r>
              <a:rPr lang="it-IT" sz="2400" dirty="0"/>
              <a:t>(gli artt. 24 e ss. del CAD ed il Decreto del Presidente del Consiglio dei Ministri 13 gennaio 2004, recante le relative regole tecniche,  nonché il D.P.R.  11 febbraio 2005, n. 68 – Regolamento recante disposizioni per l’utilizzo della posta elettronica certificata), </a:t>
            </a:r>
            <a:r>
              <a:rPr lang="it-IT" sz="2400" u="sng" dirty="0"/>
              <a:t>e non anche le regole tecniche sui documenti informatici e </a:t>
            </a:r>
            <a:r>
              <a:rPr lang="it-IT" sz="2400" u="sng" dirty="0" err="1"/>
              <a:t>men</a:t>
            </a:r>
            <a:r>
              <a:rPr lang="it-IT" sz="2400" u="sng" dirty="0"/>
              <a:t> che meno l’art. 22 comma 2 del CAD. </a:t>
            </a:r>
            <a:r>
              <a:rPr lang="it-IT" sz="2400" dirty="0"/>
              <a:t>In altri termini</a:t>
            </a:r>
            <a:r>
              <a:rPr lang="it-IT" dirty="0"/>
              <a:t>:</a:t>
            </a: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23</a:t>
            </a:fld>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214290"/>
            <a:ext cx="8258204" cy="6357982"/>
          </a:xfrm>
        </p:spPr>
        <p:txBody>
          <a:bodyPr/>
          <a:lstStyle/>
          <a:p>
            <a:pPr algn="just"/>
            <a:r>
              <a:rPr lang="it-IT" sz="2400" dirty="0"/>
              <a:t>il Legislatore ha privilegiato un’esigenza di semplificazione, prevedendo che la firma digitale apposta ad un documento già firmato analogicamente (sulla carta) dalla parte e, per la relativa certificazione d’autografia, dal Difensore, debba essere firmato digitalmente dal Difensore stesso ai soli fini di attestare (implicitamente) che quel documento è conforme all’originale cartaceo (e ciò anche alla luce della banalissima considerazione che una firma digitale colà apposta altra funzione non potrebbe avere), così collocando la procura digitalizzata e firmata digitalmente dall’Avvocato nel novero delle copie ex art. 22 comma 1 del CAD ed esattamente nel novero dei “documenti informatici contenenti copia di scritture private” cui “</a:t>
            </a:r>
            <a:r>
              <a:rPr lang="it-IT" sz="2400" dirty="0" err="1"/>
              <a:t>…e</a:t>
            </a:r>
            <a:r>
              <a:rPr lang="it-IT" sz="2400" dirty="0"/>
              <a:t>’ apposta o associata, da parte di colui che li spedisce o rilascia, una firma digitale”, pacifica essendo l’attribuzione della qualità di pubblico ufficiale all’Avvocato che compie la certificazione di autografia in calce alla procura.</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24</a:t>
            </a:fld>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Come utilizzare la procura “cartacea” nel </a:t>
            </a:r>
            <a:r>
              <a:rPr lang="it-IT" dirty="0" err="1"/>
              <a:t>pct………</a:t>
            </a:r>
            <a:r>
              <a:rPr lang="it-IT" dirty="0"/>
              <a:t>..</a:t>
            </a:r>
          </a:p>
        </p:txBody>
      </p:sp>
      <p:sp>
        <p:nvSpPr>
          <p:cNvPr id="3" name="Segnaposto contenuto 2"/>
          <p:cNvSpPr>
            <a:spLocks noGrp="1"/>
          </p:cNvSpPr>
          <p:nvPr>
            <p:ph idx="1"/>
          </p:nvPr>
        </p:nvSpPr>
        <p:spPr/>
        <p:txBody>
          <a:bodyPr/>
          <a:lstStyle/>
          <a:p>
            <a:pPr algn="just"/>
            <a:r>
              <a:rPr lang="it-IT" sz="3600" u="sng" dirty="0"/>
              <a:t>E’ sufficiente scansionare la procura (completa della firma “cartacea” del cliente e per autentica dell’avvocato) e firmarla digitalmente, senza aggiungere altro</a:t>
            </a:r>
            <a:r>
              <a:rPr lang="it-IT" u="sng" dirty="0"/>
              <a:t>.</a:t>
            </a: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25</a:t>
            </a:fld>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Tipi di procura e tipi di firma</a:t>
            </a:r>
          </a:p>
        </p:txBody>
      </p:sp>
      <p:sp>
        <p:nvSpPr>
          <p:cNvPr id="3" name="Segnaposto contenuto 2"/>
          <p:cNvSpPr>
            <a:spLocks noGrp="1"/>
          </p:cNvSpPr>
          <p:nvPr>
            <p:ph idx="1"/>
          </p:nvPr>
        </p:nvSpPr>
        <p:spPr/>
        <p:txBody>
          <a:bodyPr/>
          <a:lstStyle/>
          <a:p>
            <a:pPr algn="just"/>
            <a:r>
              <a:rPr lang="it-IT" dirty="0"/>
              <a:t>La tradizionale procura a margine dell’atto introduttivo o della comparsa di costituzione e risposta (o degli altri atti previsti) seppur non sbagliata è perfettamente ammissibile. Si dovrò avere cura di farne scansione e di allegarla alla busta inviata per il deposito telematico o la messaggio PEC inviato per la notificazione e di sottoscriverla digitalmente.</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26</a:t>
            </a:fld>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96908"/>
          </a:xfrm>
        </p:spPr>
        <p:txBody>
          <a:bodyPr/>
          <a:lstStyle/>
          <a:p>
            <a:r>
              <a:rPr lang="it-IT" dirty="0"/>
              <a:t>Il DM 44/2011</a:t>
            </a:r>
          </a:p>
        </p:txBody>
      </p:sp>
      <p:sp>
        <p:nvSpPr>
          <p:cNvPr id="3" name="Segnaposto contenuto 2"/>
          <p:cNvSpPr>
            <a:spLocks noGrp="1"/>
          </p:cNvSpPr>
          <p:nvPr>
            <p:ph idx="1"/>
          </p:nvPr>
        </p:nvSpPr>
        <p:spPr>
          <a:xfrm>
            <a:off x="428596" y="1142984"/>
            <a:ext cx="8258204" cy="5143536"/>
          </a:xfrm>
        </p:spPr>
        <p:txBody>
          <a:bodyPr/>
          <a:lstStyle/>
          <a:p>
            <a:pPr algn="just" eaLnBrk="1" hangingPunct="1">
              <a:lnSpc>
                <a:spcPct val="80000"/>
              </a:lnSpc>
              <a:defRPr/>
            </a:pPr>
            <a:r>
              <a:rPr lang="it-IT" sz="2400" dirty="0"/>
              <a:t>L’art. 18 del DM 44/2011 prevede al comma 5, che </a:t>
            </a:r>
            <a:r>
              <a:rPr lang="it-IT" sz="2400" dirty="0">
                <a:solidFill>
                  <a:srgbClr val="0066FF"/>
                </a:solidFill>
                <a:effectLst>
                  <a:outerShdw blurRad="38100" dist="38100" dir="2700000" algn="tl">
                    <a:srgbClr val="000000"/>
                  </a:outerShdw>
                </a:effectLst>
              </a:rPr>
              <a:t>La procura alle liti si considera apposta in calce all'atto cui si riferisce quando è rilasciata su documento informatico separato allegato al messaggio di posta elettronica certificata mediante il quale l'atto è notificato. La disposizione di cui al periodo precedente si applica anche quando la procura alle liti è rilasciata su foglio separato del quale è estratta copia informatica, anche per immagine. </a:t>
            </a:r>
          </a:p>
          <a:p>
            <a:pPr algn="just" eaLnBrk="1" hangingPunct="1">
              <a:lnSpc>
                <a:spcPct val="80000"/>
              </a:lnSpc>
              <a:defRPr/>
            </a:pPr>
            <a:r>
              <a:rPr lang="it-IT" sz="2400" dirty="0"/>
              <a:t>La procura alle liti telematica deve contenere esplicito ed univoco  riferimento alla causa per cui è stata rilasciata proprio perché non è più materialmente considerata unita all’atto per cui è stata rilasciata e ciò onde fugare dubbi che la medesima procura possa essere utilizzata per più procedimenti </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27</a:t>
            </a:fld>
            <a:endParaRPr 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procura sottoscritta con firma digitale dal cliente</a:t>
            </a:r>
          </a:p>
        </p:txBody>
      </p:sp>
      <p:sp>
        <p:nvSpPr>
          <p:cNvPr id="3" name="Segnaposto contenuto 2"/>
          <p:cNvSpPr>
            <a:spLocks noGrp="1"/>
          </p:cNvSpPr>
          <p:nvPr>
            <p:ph idx="1"/>
          </p:nvPr>
        </p:nvSpPr>
        <p:spPr>
          <a:xfrm>
            <a:off x="357158" y="1600200"/>
            <a:ext cx="8329642" cy="4686320"/>
          </a:xfrm>
        </p:spPr>
        <p:txBody>
          <a:bodyPr/>
          <a:lstStyle/>
          <a:p>
            <a:pPr eaLnBrk="1" hangingPunct="1">
              <a:lnSpc>
                <a:spcPct val="80000"/>
              </a:lnSpc>
              <a:buFont typeface="Wingdings" pitchFamily="2" charset="2"/>
              <a:buNone/>
              <a:defRPr/>
            </a:pPr>
            <a:r>
              <a:rPr lang="it-IT" sz="1800" dirty="0"/>
              <a:t>Come procedere</a:t>
            </a:r>
            <a:endParaRPr lang="it-IT" sz="1800" i="1" dirty="0"/>
          </a:p>
          <a:p>
            <a:pPr eaLnBrk="1" hangingPunct="1">
              <a:lnSpc>
                <a:spcPct val="80000"/>
              </a:lnSpc>
              <a:buFont typeface="Wingdings" pitchFamily="2" charset="2"/>
              <a:buNone/>
              <a:defRPr/>
            </a:pPr>
            <a:r>
              <a:rPr lang="it-IT" sz="1800" i="1" dirty="0"/>
              <a:t>1) Si predispone la procura in file word (procura su foglio separato dall’atto cui accede, resa speciale con i riferimenti al giudizio per cui è rilasciata) e si converte in .pdf</a:t>
            </a:r>
          </a:p>
          <a:p>
            <a:pPr eaLnBrk="1" hangingPunct="1">
              <a:lnSpc>
                <a:spcPct val="80000"/>
              </a:lnSpc>
              <a:buFont typeface="Wingdings" pitchFamily="2" charset="2"/>
              <a:buNone/>
              <a:defRPr/>
            </a:pPr>
            <a:r>
              <a:rPr lang="it-IT" sz="1800" i="1" dirty="0"/>
              <a:t>2) il cliente sottoscrive il file digitalmente (in formato </a:t>
            </a:r>
            <a:r>
              <a:rPr lang="it-IT" sz="1800" i="1" dirty="0" err="1"/>
              <a:t>cades-bes</a:t>
            </a:r>
            <a:r>
              <a:rPr lang="it-IT" sz="1800" i="1" dirty="0"/>
              <a:t> o </a:t>
            </a:r>
            <a:r>
              <a:rPr lang="it-IT" sz="1800" i="1" dirty="0" err="1"/>
              <a:t>pades-bes</a:t>
            </a:r>
            <a:r>
              <a:rPr lang="it-IT" sz="1800" i="1" dirty="0"/>
              <a:t>) alla presenza dell’avvocato; </a:t>
            </a:r>
          </a:p>
          <a:p>
            <a:pPr eaLnBrk="1" hangingPunct="1">
              <a:lnSpc>
                <a:spcPct val="80000"/>
              </a:lnSpc>
              <a:buFont typeface="Wingdings" pitchFamily="2" charset="2"/>
              <a:buNone/>
              <a:defRPr/>
            </a:pPr>
            <a:r>
              <a:rPr lang="it-IT" sz="1800" i="1" dirty="0"/>
              <a:t>3) l’avvocato sottoscrive digitalmente (in formato </a:t>
            </a:r>
            <a:r>
              <a:rPr lang="it-IT" sz="1800" i="1" dirty="0" err="1"/>
              <a:t>cades-bes</a:t>
            </a:r>
            <a:r>
              <a:rPr lang="it-IT" sz="1800" i="1" dirty="0"/>
              <a:t> o </a:t>
            </a:r>
            <a:r>
              <a:rPr lang="it-IT" sz="1800" i="1" dirty="0" err="1"/>
              <a:t>pades-bes</a:t>
            </a:r>
            <a:r>
              <a:rPr lang="it-IT" sz="1800" i="1" dirty="0"/>
              <a:t>) il file già firmato in sua presenza;</a:t>
            </a:r>
          </a:p>
          <a:p>
            <a:pPr algn="ctr" eaLnBrk="1" hangingPunct="1">
              <a:lnSpc>
                <a:spcPct val="80000"/>
              </a:lnSpc>
              <a:buFont typeface="Wingdings" pitchFamily="2" charset="2"/>
              <a:buNone/>
              <a:defRPr/>
            </a:pPr>
            <a:r>
              <a:rPr lang="it-IT" sz="1800" i="1" dirty="0"/>
              <a:t>ATTENZIONE ALLA FIRME «A CASCATA» NON SUPPORTATE DA TUTTI I SOFTWARE</a:t>
            </a:r>
          </a:p>
          <a:p>
            <a:pPr eaLnBrk="1" hangingPunct="1">
              <a:lnSpc>
                <a:spcPct val="80000"/>
              </a:lnSpc>
              <a:buFont typeface="Wingdings" pitchFamily="2" charset="2"/>
              <a:buNone/>
              <a:defRPr/>
            </a:pPr>
            <a:r>
              <a:rPr lang="it-IT" sz="1800" i="1" dirty="0"/>
              <a:t> 4) nel caso di costituzione in giudizio depositando la procura il sistema chiederà di firmare una seconda volta la procura alle liti; è in tal caso possibile </a:t>
            </a:r>
            <a:r>
              <a:rPr lang="it-IT" sz="1800" dirty="0"/>
              <a:t>sottoscrivere la procura solo al momento della formazione della busta, così evitando che ciò avvenga due volte (anche tale evenienza non costituirebbe un dramma).</a:t>
            </a:r>
          </a:p>
          <a:p>
            <a:pPr eaLnBrk="1" hangingPunct="1">
              <a:lnSpc>
                <a:spcPct val="80000"/>
              </a:lnSpc>
              <a:buFont typeface="Wingdings" pitchFamily="2" charset="2"/>
              <a:buNone/>
              <a:defRPr/>
            </a:pPr>
            <a:r>
              <a:rPr lang="it-IT" sz="1800" dirty="0"/>
              <a:t>Segnalo, solo per completezza, l’esistenza di una tesi secondo cui la procura firmata digitalmente ex art. 83 </a:t>
            </a:r>
            <a:r>
              <a:rPr lang="it-IT" sz="1800" dirty="0" err="1"/>
              <a:t>c.p.c.</a:t>
            </a:r>
            <a:r>
              <a:rPr lang="it-IT" sz="1800" dirty="0"/>
              <a:t> non necessiterebbe di autentica: nel dubbio, una firma in più non fa mai male. </a:t>
            </a:r>
          </a:p>
          <a:p>
            <a:pPr eaLnBrk="1" hangingPunct="1">
              <a:lnSpc>
                <a:spcPct val="80000"/>
              </a:lnSpc>
              <a:buFont typeface="Wingdings" pitchFamily="2" charset="2"/>
              <a:buNone/>
              <a:defRPr/>
            </a:pPr>
            <a:r>
              <a:rPr lang="it-IT" sz="1800" dirty="0"/>
              <a:t>Del resto,  senza firma digitale dell’Avvocato sulla procura si generano degli errori nella compilazione della busta di deposito</a:t>
            </a:r>
            <a:r>
              <a:rPr lang="it-IT" dirty="0"/>
              <a:t>.</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28</a:t>
            </a:fld>
            <a:endParaRPr lang="it-IT"/>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96752"/>
          </a:xfrm>
        </p:spPr>
        <p:txBody>
          <a:bodyPr/>
          <a:lstStyle/>
          <a:p>
            <a:r>
              <a:rPr lang="it-IT" dirty="0"/>
              <a:t>Vantaggi e svantaggi della procura firmata digitalmente</a:t>
            </a:r>
          </a:p>
        </p:txBody>
      </p:sp>
      <p:sp>
        <p:nvSpPr>
          <p:cNvPr id="3" name="Segnaposto contenuto 2"/>
          <p:cNvSpPr>
            <a:spLocks noGrp="1"/>
          </p:cNvSpPr>
          <p:nvPr>
            <p:ph idx="1"/>
          </p:nvPr>
        </p:nvSpPr>
        <p:spPr>
          <a:xfrm>
            <a:off x="500034" y="1340768"/>
            <a:ext cx="8186766" cy="5160066"/>
          </a:xfrm>
        </p:spPr>
        <p:txBody>
          <a:bodyPr/>
          <a:lstStyle/>
          <a:p>
            <a:pPr algn="just" eaLnBrk="1" hangingPunct="1">
              <a:lnSpc>
                <a:spcPct val="80000"/>
              </a:lnSpc>
              <a:defRPr/>
            </a:pPr>
            <a:r>
              <a:rPr lang="it-IT" sz="2000" b="1" dirty="0"/>
              <a:t>Domanda (tratta dal sito avvocati telematici Napoli a cura dell’Avv. Roberto </a:t>
            </a:r>
            <a:r>
              <a:rPr lang="it-IT" sz="2000" b="1" dirty="0" err="1"/>
              <a:t>Arcella</a:t>
            </a:r>
            <a:r>
              <a:rPr lang="it-IT" sz="2000" b="1" dirty="0"/>
              <a:t>) : </a:t>
            </a:r>
            <a:r>
              <a:rPr lang="it-IT" sz="2000" i="1" dirty="0"/>
              <a:t>Devo notificare una intimazione di sfratto per morosità. La cliente, società, mi ha conferito procura con documento firmato digitalmente che io, a mia volta, ho sottoscritto digitalmente per autentica della firma. Ora mi trovo con il file digitale ma devo notificare a persona fisica, quindi atto cartaceo a mezzo ufficiale giudiziario. Posso autenticare la procura telematica per notificarla in cartaceo o sono costretto a chiedere alla cliente una nuova procura in formato … “tradizionale”, ossia con firma autografa del cliente? Grazie</a:t>
            </a:r>
            <a:endParaRPr lang="it-IT" sz="2000" b="1" dirty="0"/>
          </a:p>
          <a:p>
            <a:pPr algn="just" eaLnBrk="1" hangingPunct="1">
              <a:lnSpc>
                <a:spcPct val="80000"/>
              </a:lnSpc>
              <a:defRPr/>
            </a:pPr>
            <a:r>
              <a:rPr lang="it-IT" sz="2000" b="1" dirty="0"/>
              <a:t>R: </a:t>
            </a:r>
            <a:r>
              <a:rPr lang="it-IT" sz="2000" dirty="0"/>
              <a:t>Per l’art. 83 </a:t>
            </a:r>
            <a:r>
              <a:rPr lang="it-IT" sz="2000" dirty="0" err="1"/>
              <a:t>cpc</a:t>
            </a:r>
            <a:r>
              <a:rPr lang="it-IT" sz="2000" dirty="0"/>
              <a:t>, “</a:t>
            </a:r>
            <a:r>
              <a:rPr lang="it-IT" sz="2000" i="1" dirty="0"/>
              <a:t>La procura si considera apposta in calce anche se rilasciata su foglio separato che sia però congiunto materialmente all’atto cui si riferisce, o su documento informatico separato sottoscritto con firma digitale e congiunto all’atto cui si riferisce mediante strumenti </a:t>
            </a:r>
            <a:r>
              <a:rPr lang="it-IT" sz="2000" i="1" dirty="0" err="1"/>
              <a:t>informatici…</a:t>
            </a:r>
            <a:r>
              <a:rPr lang="it-IT" sz="2000" dirty="0"/>
              <a:t>“. Per espresso dettato normativo, quindi, la procura digitale può essere adoperata soltanto se “legata” ad altro documento digitalizzato mediante strumenti informatici (la </a:t>
            </a:r>
            <a:r>
              <a:rPr lang="it-IT" sz="2000" dirty="0" err="1"/>
              <a:t>p.e.c.</a:t>
            </a:r>
            <a:r>
              <a:rPr lang="it-IT" sz="2000" dirty="0"/>
              <a:t> o al busta telematica di un deposito).</a:t>
            </a:r>
          </a:p>
          <a:p>
            <a:pPr algn="just" eaLnBrk="1" hangingPunct="1">
              <a:lnSpc>
                <a:spcPct val="80000"/>
              </a:lnSpc>
              <a:defRPr/>
            </a:pPr>
            <a:r>
              <a:rPr lang="it-IT" sz="2000" dirty="0"/>
              <a:t>Ne consegue che, per procedere alla notifica ed al deposito cartaceo, dovrai necessariamente </a:t>
            </a:r>
            <a:r>
              <a:rPr lang="it-IT" sz="2000" dirty="0" err="1"/>
              <a:t>farTi</a:t>
            </a:r>
            <a:r>
              <a:rPr lang="it-IT" sz="2000" dirty="0"/>
              <a:t> rilasciare una nuova procura in formato cartaceo</a:t>
            </a:r>
            <a:r>
              <a:rPr lang="it-IT" dirty="0"/>
              <a:t>.</a:t>
            </a: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29</a:t>
            </a:fld>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7158" y="357166"/>
            <a:ext cx="8329642" cy="6072230"/>
          </a:xfrm>
        </p:spPr>
        <p:txBody>
          <a:bodyPr/>
          <a:lstStyle/>
          <a:p>
            <a:pPr algn="just"/>
            <a:r>
              <a:rPr lang="it-IT" altLang="ko-KR" dirty="0">
                <a:ea typeface="Gulim" pitchFamily="34" charset="-127"/>
              </a:rPr>
              <a:t>i bis) </a:t>
            </a:r>
            <a:r>
              <a:rPr lang="it-IT" altLang="ko-KR" dirty="0">
                <a:solidFill>
                  <a:srgbClr val="0066FF"/>
                </a:solidFill>
                <a:effectLst>
                  <a:outerShdw blurRad="38100" dist="38100" dir="2700000" algn="tl">
                    <a:srgbClr val="000000"/>
                  </a:outerShdw>
                </a:effectLst>
                <a:ea typeface="Gulim" pitchFamily="34" charset="-127"/>
              </a:rPr>
              <a:t>copia informatica di documento analogico</a:t>
            </a:r>
            <a:r>
              <a:rPr lang="it-IT" altLang="ko-KR" dirty="0">
                <a:ea typeface="Gulim" pitchFamily="34" charset="-127"/>
              </a:rPr>
              <a:t> (cd. copia semplice): il documento informatico avente «</a:t>
            </a:r>
            <a:r>
              <a:rPr lang="it-IT" altLang="ko-KR" b="1" u="sng" dirty="0">
                <a:ea typeface="Gulim" pitchFamily="34" charset="-127"/>
              </a:rPr>
              <a:t>contenuto identico»</a:t>
            </a:r>
            <a:r>
              <a:rPr lang="it-IT" altLang="ko-KR" b="1" dirty="0">
                <a:ea typeface="Gulim" pitchFamily="34" charset="-127"/>
              </a:rPr>
              <a:t> </a:t>
            </a:r>
            <a:r>
              <a:rPr lang="it-IT" altLang="ko-KR" dirty="0">
                <a:ea typeface="Gulim" pitchFamily="34" charset="-127"/>
              </a:rPr>
              <a:t>a quello del documento analogico da cui è tratto (</a:t>
            </a:r>
            <a:r>
              <a:rPr lang="it-IT" altLang="ko-KR" dirty="0">
                <a:solidFill>
                  <a:srgbClr val="FF0066"/>
                </a:solidFill>
                <a:effectLst>
                  <a:outerShdw blurRad="38100" dist="38100" dir="2700000" algn="tl">
                    <a:srgbClr val="000000"/>
                  </a:outerShdw>
                </a:effectLst>
                <a:ea typeface="Gulim" pitchFamily="34" charset="-127"/>
              </a:rPr>
              <a:t>trascrizione o conversione da immagine a testo con strumenti «OCR»</a:t>
            </a:r>
            <a:r>
              <a:rPr lang="it-IT" altLang="ko-KR" dirty="0">
                <a:ea typeface="Gulim" pitchFamily="34" charset="-127"/>
              </a:rPr>
              <a:t>);</a:t>
            </a:r>
          </a:p>
          <a:p>
            <a:pPr algn="just">
              <a:buFont typeface="Wingdings" pitchFamily="2" charset="2"/>
              <a:buNone/>
            </a:pPr>
            <a:r>
              <a:rPr lang="it-IT" altLang="ko-KR" dirty="0">
                <a:ea typeface="Gulim" pitchFamily="34" charset="-127"/>
              </a:rPr>
              <a:t> </a:t>
            </a:r>
            <a:r>
              <a:rPr lang="it-IT" sz="2400" u="sng" dirty="0"/>
              <a:t>La copia “semplice”</a:t>
            </a:r>
            <a:r>
              <a:rPr lang="it-IT" sz="2400" dirty="0"/>
              <a:t>  che consiste nella riproduzione, in un secondo documento, del medesimo </a:t>
            </a:r>
            <a:r>
              <a:rPr lang="it-IT" sz="2400" b="1" u="sng" dirty="0"/>
              <a:t>testo</a:t>
            </a:r>
            <a:r>
              <a:rPr lang="it-IT" sz="2400" dirty="0"/>
              <a:t> dell’originale mediante “riscrittura informatica” del contenuto di un documento cartaceo, utilizzando qualsiasi risorsa tecnologica</a:t>
            </a:r>
          </a:p>
          <a:p>
            <a:pPr algn="just">
              <a:buFont typeface="Wingdings" pitchFamily="2" charset="2"/>
              <a:buNone/>
            </a:pPr>
            <a:r>
              <a:rPr lang="it-IT" sz="2400" dirty="0"/>
              <a:t>Es. citazione per chiamata di causa di terzo da notificarsi via pec e che contenga la trascrizione degli atti delle parti costituite e del provvedimento autorizzativo del Giudice</a:t>
            </a:r>
          </a:p>
          <a:p>
            <a:endParaRPr lang="it-IT" sz="2400"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3</a:t>
            </a:fld>
            <a:endParaRPr lang="it-IT"/>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498178"/>
          </a:xfrm>
        </p:spPr>
        <p:txBody>
          <a:bodyPr/>
          <a:lstStyle/>
          <a:p>
            <a:r>
              <a:rPr lang="it-IT" sz="4000" b="1" dirty="0">
                <a:solidFill>
                  <a:srgbClr val="FF3300"/>
                </a:solidFill>
                <a:effectLst>
                  <a:outerShdw blurRad="38100" dist="38100" dir="2700000" algn="tl">
                    <a:srgbClr val="000000"/>
                  </a:outerShdw>
                </a:effectLst>
                <a:ea typeface="Gulim" pitchFamily="34" charset="-127"/>
              </a:rPr>
              <a:t>2. Potere di autentica della copia per immagine di un documento analogico originale</a:t>
            </a:r>
            <a:endParaRPr lang="it-IT" sz="4000" dirty="0"/>
          </a:p>
        </p:txBody>
      </p:sp>
      <p:sp>
        <p:nvSpPr>
          <p:cNvPr id="3" name="Segnaposto contenuto 2"/>
          <p:cNvSpPr>
            <a:spLocks noGrp="1"/>
          </p:cNvSpPr>
          <p:nvPr>
            <p:ph idx="1"/>
          </p:nvPr>
        </p:nvSpPr>
        <p:spPr>
          <a:xfrm>
            <a:off x="457200" y="2204864"/>
            <a:ext cx="8229600" cy="3921299"/>
          </a:xfrm>
        </p:spPr>
        <p:txBody>
          <a:bodyPr/>
          <a:lstStyle/>
          <a:p>
            <a:pPr algn="just" eaLnBrk="1" hangingPunct="1">
              <a:buFont typeface="Wingdings" pitchFamily="2" charset="2"/>
              <a:buNone/>
              <a:defRPr/>
            </a:pPr>
            <a:r>
              <a:rPr lang="it-IT" altLang="ko-KR" b="1" dirty="0">
                <a:ea typeface="Gulim" pitchFamily="34" charset="-127"/>
              </a:rPr>
              <a:t>Atto di cui possediamo una copia autentica </a:t>
            </a:r>
            <a:r>
              <a:rPr lang="it-IT" altLang="ko-KR" b="1" dirty="0">
                <a:solidFill>
                  <a:srgbClr val="FF0000"/>
                </a:solidFill>
                <a:effectLst>
                  <a:outerShdw blurRad="38100" dist="38100" dir="2700000" algn="tl">
                    <a:srgbClr val="000000"/>
                  </a:outerShdw>
                </a:effectLst>
                <a:ea typeface="Gulim" pitchFamily="34" charset="-127"/>
              </a:rPr>
              <a:t>cartacea </a:t>
            </a:r>
            <a:r>
              <a:rPr lang="it-IT" altLang="ko-KR" b="1" dirty="0">
                <a:ea typeface="Gulim" pitchFamily="34" charset="-127"/>
              </a:rPr>
              <a:t>(per esempio decreto ingiuntivo telematico provvisoriamente esecutivo munito di formula - </a:t>
            </a:r>
            <a:r>
              <a:rPr lang="it-IT" altLang="ko-KR" dirty="0">
                <a:ea typeface="Gulim" pitchFamily="34" charset="-127"/>
              </a:rPr>
              <a:t>rilasciata necessariamente dalla cancelleria - Circolare del Ministro della Giustizia del 28 ottobre 2014 - </a:t>
            </a:r>
            <a:r>
              <a:rPr lang="it-IT" altLang="ko-KR" b="1" dirty="0">
                <a:ea typeface="Gulim" pitchFamily="34" charset="-127"/>
              </a:rPr>
              <a:t>oppure una sentenza e\o una ordinanza).</a:t>
            </a: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30</a:t>
            </a:fld>
            <a:endParaRPr lang="it-IT"/>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368412"/>
          </a:xfrm>
        </p:spPr>
        <p:txBody>
          <a:bodyPr/>
          <a:lstStyle/>
          <a:p>
            <a:br>
              <a:rPr lang="it-IT" altLang="ko-KR" sz="2800" u="sng" dirty="0">
                <a:ea typeface="굴림" pitchFamily="34" charset="-127"/>
              </a:rPr>
            </a:br>
            <a:r>
              <a:rPr lang="it-IT" altLang="ko-KR" sz="3600" b="1" dirty="0">
                <a:ea typeface="굴림" pitchFamily="34" charset="-127"/>
              </a:rPr>
              <a:t>Art. 16 decies </a:t>
            </a:r>
            <a:r>
              <a:rPr lang="it-IT" altLang="ko-KR" sz="3600" b="1" dirty="0" err="1">
                <a:ea typeface="굴림" pitchFamily="34" charset="-127"/>
              </a:rPr>
              <a:t>d.l.</a:t>
            </a:r>
            <a:r>
              <a:rPr lang="it-IT" altLang="ko-KR" sz="3600" b="1" dirty="0">
                <a:ea typeface="굴림" pitchFamily="34" charset="-127"/>
              </a:rPr>
              <a:t> 18.10.2012, n. 179:</a:t>
            </a:r>
            <a:br>
              <a:rPr lang="it-IT" altLang="ko-KR" sz="3600" b="1" dirty="0">
                <a:ea typeface="굴림" pitchFamily="34" charset="-127"/>
              </a:rPr>
            </a:br>
            <a:endParaRPr lang="it-IT" sz="3600" b="1" dirty="0"/>
          </a:p>
        </p:txBody>
      </p:sp>
      <p:sp>
        <p:nvSpPr>
          <p:cNvPr id="3" name="Segnaposto contenuto 2"/>
          <p:cNvSpPr>
            <a:spLocks noGrp="1"/>
          </p:cNvSpPr>
          <p:nvPr>
            <p:ph idx="1"/>
          </p:nvPr>
        </p:nvSpPr>
        <p:spPr>
          <a:xfrm>
            <a:off x="457200" y="1556792"/>
            <a:ext cx="8229600" cy="4752528"/>
          </a:xfrm>
        </p:spPr>
        <p:txBody>
          <a:bodyPr/>
          <a:lstStyle/>
          <a:p>
            <a:pPr marL="0" indent="0" algn="ctr">
              <a:buNone/>
            </a:pPr>
            <a:r>
              <a:rPr lang="it-IT" altLang="ko-KR" sz="2400" dirty="0">
                <a:ea typeface="굴림" pitchFamily="34" charset="-127"/>
              </a:rPr>
              <a:t>Art. 16 decies. (Potere di certificazione di conformità delle copie degli atti e dei provvedimenti)</a:t>
            </a:r>
          </a:p>
          <a:p>
            <a:pPr marL="0" indent="0" algn="just">
              <a:buNone/>
            </a:pPr>
            <a:r>
              <a:rPr lang="it-IT" altLang="ko-KR" sz="2400" dirty="0">
                <a:ea typeface="굴림" pitchFamily="34" charset="-127"/>
              </a:rPr>
              <a:t>1. Il difensore, il dipendente di cui si avvale la pubblica amministrazione per stare in giudizio personalmente, il consulente tecnico, il professionista delegato, il curatore ed il commissario giudiziale, quando depositano con modalità telematiche la copia informatica, anche per immagine, </a:t>
            </a:r>
            <a:r>
              <a:rPr lang="it-IT" altLang="ko-KR" sz="2400" u="sng" dirty="0">
                <a:ea typeface="굴림" pitchFamily="34" charset="-127"/>
              </a:rPr>
              <a:t>di un atto processuale di parte o di un provvedimento del giudice formato su supporto analogico e detenuto in originale o in copia conforme, attestano la conformità della copia al predetto atto. La copia munita dell'attestazione di conformità equivale all'originale o alla copia conforme dell'atto o del provvedimento. </a:t>
            </a:r>
            <a:endParaRPr lang="it-IT" sz="2400" u="sng" dirty="0"/>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31</a:t>
            </a:fld>
            <a:endParaRPr lang="it-IT"/>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b="1" dirty="0"/>
              <a:t>MODALITA’ DELL’ATTESTAZIONE</a:t>
            </a:r>
            <a:endParaRPr lang="it-IT" sz="3600" dirty="0"/>
          </a:p>
        </p:txBody>
      </p:sp>
      <p:sp>
        <p:nvSpPr>
          <p:cNvPr id="3" name="Segnaposto contenuto 2"/>
          <p:cNvSpPr>
            <a:spLocks noGrp="1"/>
          </p:cNvSpPr>
          <p:nvPr>
            <p:ph idx="1"/>
          </p:nvPr>
        </p:nvSpPr>
        <p:spPr>
          <a:xfrm>
            <a:off x="428596" y="1357298"/>
            <a:ext cx="8258204" cy="5143536"/>
          </a:xfrm>
        </p:spPr>
        <p:txBody>
          <a:bodyPr/>
          <a:lstStyle/>
          <a:p>
            <a:pPr marL="0" indent="0" algn="ctr" eaLnBrk="1" hangingPunct="1">
              <a:lnSpc>
                <a:spcPct val="80000"/>
              </a:lnSpc>
              <a:buNone/>
              <a:defRPr/>
            </a:pPr>
            <a:r>
              <a:rPr lang="it-IT" sz="2400" b="1" dirty="0"/>
              <a:t>Si applicano i commi 2, 3 e 3 bis dell’art. 16 undecies d.l. 179/2012?</a:t>
            </a:r>
          </a:p>
          <a:p>
            <a:pPr algn="just" eaLnBrk="1" hangingPunct="1">
              <a:lnSpc>
                <a:spcPct val="80000"/>
              </a:lnSpc>
              <a:defRPr/>
            </a:pPr>
            <a:r>
              <a:rPr lang="it-IT" sz="1800" dirty="0"/>
              <a:t>2. Quando l'attestazione di conformità si riferisce ad una copia informatica, l'attestazione stessa e' apposta nel medesimo documento informatico. </a:t>
            </a:r>
          </a:p>
          <a:p>
            <a:pPr algn="just" eaLnBrk="1" hangingPunct="1">
              <a:lnSpc>
                <a:spcPct val="80000"/>
              </a:lnSpc>
              <a:defRPr/>
            </a:pPr>
            <a:r>
              <a:rPr lang="it-IT" sz="1800" dirty="0"/>
              <a:t>3. Nel caso previsto dal comma 2, l'attestazione di conformità può alternativamente essere apposta su un documento informatico separato e l'individuazione della copia cui si riferisce ha luogo esclusivamente secondo le modalità stabilite nelle specifiche tecniche stabilite dal responsabile per i sistemi informativi automatizzati del Ministero della giustizia. Se la copia informatica e' destinata alla notifica, l'attestazione di conformità è inserita nella relazione di notificazione.</a:t>
            </a:r>
          </a:p>
          <a:p>
            <a:pPr algn="just" eaLnBrk="1" hangingPunct="1">
              <a:lnSpc>
                <a:spcPct val="80000"/>
              </a:lnSpc>
              <a:defRPr/>
            </a:pPr>
            <a:r>
              <a:rPr lang="it-IT" sz="1800" dirty="0"/>
              <a:t>3-bis. I soggetti di cui all'articolo 16-decies, comma 1, che compiono le attestazioni di conformità previste dalle disposizioni della presente sezione, dal codice di procedura civile e dalla legge 21 gennaio 1994, n. 53 , sono considerati pubblici ufficiali ad ogni effetto. </a:t>
            </a:r>
          </a:p>
          <a:p>
            <a:pPr marL="0" indent="0" algn="just" eaLnBrk="1" hangingPunct="1">
              <a:lnSpc>
                <a:spcPct val="80000"/>
              </a:lnSpc>
              <a:buNone/>
              <a:defRPr/>
            </a:pPr>
            <a:r>
              <a:rPr lang="it-IT" sz="2400" b="1" dirty="0"/>
              <a:t>Ovvero, è possibile l’attestazione di conformità con documento informatico separato e, soprattutto, è obbligatorio inserire l’attestazione nella relazione di notificazione allorquando si tratti di atto da notificare a mezzo PEC?</a:t>
            </a:r>
            <a:endParaRPr lang="it-IT" sz="2400" dirty="0">
              <a:solidFill>
                <a:srgbClr val="0070C0"/>
              </a:solidFill>
            </a:endParaRP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32</a:t>
            </a:fld>
            <a:endParaRPr lang="it-IT"/>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274638"/>
            <a:ext cx="8186766" cy="1439850"/>
          </a:xfrm>
        </p:spPr>
        <p:txBody>
          <a:bodyPr/>
          <a:lstStyle/>
          <a:p>
            <a:br>
              <a:rPr lang="it-IT" sz="3200" dirty="0"/>
            </a:br>
            <a:r>
              <a:rPr lang="it-IT" sz="3200" dirty="0"/>
              <a:t>Come inserire in calce alla copia informatica dell’atto l’attestazione di conformità??</a:t>
            </a:r>
            <a:br>
              <a:rPr lang="it-IT" sz="3200" dirty="0"/>
            </a:br>
            <a:endParaRPr lang="it-IT" sz="3200" dirty="0"/>
          </a:p>
        </p:txBody>
      </p:sp>
      <p:sp>
        <p:nvSpPr>
          <p:cNvPr id="3" name="Segnaposto contenuto 2"/>
          <p:cNvSpPr>
            <a:spLocks noGrp="1"/>
          </p:cNvSpPr>
          <p:nvPr>
            <p:ph idx="1"/>
          </p:nvPr>
        </p:nvSpPr>
        <p:spPr>
          <a:xfrm>
            <a:off x="539552" y="1628800"/>
            <a:ext cx="8229600" cy="4309939"/>
          </a:xfrm>
        </p:spPr>
        <p:txBody>
          <a:bodyPr/>
          <a:lstStyle/>
          <a:p>
            <a:pPr algn="just">
              <a:buNone/>
            </a:pPr>
            <a:r>
              <a:rPr lang="it-IT" sz="2800" dirty="0">
                <a:solidFill>
                  <a:srgbClr val="FF0000"/>
                </a:solidFill>
              </a:rPr>
              <a:t>Vari metodi:</a:t>
            </a:r>
          </a:p>
          <a:p>
            <a:pPr algn="just">
              <a:buNone/>
            </a:pPr>
            <a:r>
              <a:rPr lang="it-IT" sz="2800" dirty="0">
                <a:solidFill>
                  <a:srgbClr val="FF0000"/>
                </a:solidFill>
              </a:rPr>
              <a:t>1) il più empirico è di redigere l’attestazione di conformità con gli usuali redattori di testo, di stamparla e di creare una unica scansione del documento posseduto in originale o in copia autentica inserendo all’ultima pagina l’attestazione di conformità come sopra redatta.</a:t>
            </a:r>
          </a:p>
          <a:p>
            <a:pPr algn="just">
              <a:buNone/>
            </a:pPr>
            <a:r>
              <a:rPr lang="it-IT" sz="2800" dirty="0">
                <a:solidFill>
                  <a:srgbClr val="FF0000"/>
                </a:solidFill>
              </a:rPr>
              <a:t>Avremo un unico file con in calce l’attestazione</a:t>
            </a:r>
          </a:p>
          <a:p>
            <a:pPr algn="just">
              <a:buNone/>
            </a:pPr>
            <a:r>
              <a:rPr lang="it-IT" sz="2800" b="1" u="sng" dirty="0">
                <a:solidFill>
                  <a:srgbClr val="FF0000"/>
                </a:solidFill>
              </a:rPr>
              <a:t>Il file così generato deve essere firmato digitalmente</a:t>
            </a:r>
            <a:endParaRPr lang="it-IT" sz="2800" b="1" u="sng" dirty="0"/>
          </a:p>
          <a:p>
            <a:endParaRPr lang="it-IT" dirty="0"/>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33</a:t>
            </a:fld>
            <a:endParaRPr lang="it-IT"/>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just">
              <a:buNone/>
            </a:pPr>
            <a:r>
              <a:rPr lang="it-IT" dirty="0">
                <a:solidFill>
                  <a:srgbClr val="FF0000"/>
                </a:solidFill>
              </a:rPr>
              <a:t>2) scansionare il file in pdf (prestando attenzione che lo scanner non generi un file pdf A non modificabile) e poi utilizzare la funzione “aggiungi testo” presente nelle versioni di </a:t>
            </a:r>
            <a:r>
              <a:rPr lang="it-IT" dirty="0" err="1">
                <a:solidFill>
                  <a:srgbClr val="FF0000"/>
                </a:solidFill>
              </a:rPr>
              <a:t>acrobat</a:t>
            </a:r>
            <a:r>
              <a:rPr lang="it-IT" dirty="0">
                <a:solidFill>
                  <a:srgbClr val="FF0000"/>
                </a:solidFill>
              </a:rPr>
              <a:t> </a:t>
            </a:r>
            <a:r>
              <a:rPr lang="it-IT" dirty="0" err="1">
                <a:solidFill>
                  <a:srgbClr val="FF0000"/>
                </a:solidFill>
              </a:rPr>
              <a:t>reader</a:t>
            </a:r>
            <a:r>
              <a:rPr lang="it-IT" dirty="0">
                <a:solidFill>
                  <a:srgbClr val="FF0000"/>
                </a:solidFill>
              </a:rPr>
              <a:t> successive alla 10 partendo dal menù “compila e firma”</a:t>
            </a:r>
          </a:p>
          <a:p>
            <a:pPr algn="just">
              <a:buNone/>
            </a:pPr>
            <a:r>
              <a:rPr lang="it-IT" b="1" u="sng" dirty="0">
                <a:solidFill>
                  <a:srgbClr val="FF0000"/>
                </a:solidFill>
              </a:rPr>
              <a:t>Il file così generato deve essere firmato digitalmente</a:t>
            </a:r>
            <a:endParaRPr lang="it-IT" b="1" u="sng"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34</a:t>
            </a:fld>
            <a:endParaRPr lang="it-IT"/>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42984"/>
            <a:ext cx="8229600" cy="4983179"/>
          </a:xfrm>
        </p:spPr>
        <p:txBody>
          <a:bodyPr/>
          <a:lstStyle/>
          <a:p>
            <a:pPr algn="just">
              <a:buNone/>
            </a:pPr>
            <a:r>
              <a:rPr lang="it-IT" dirty="0">
                <a:solidFill>
                  <a:srgbClr val="FF0000"/>
                </a:solidFill>
              </a:rPr>
              <a:t>3) creare un nuovo documento di testo con word, open office, o altro redattore di testi contenente l’attestazione di conformità, trasformarlo in pdf (testo) ed unirlo con un qualsiasi programma idoneo alla copia informatica  documento di cui si deve attestarne la conformità</a:t>
            </a:r>
          </a:p>
          <a:p>
            <a:pPr algn="just">
              <a:buNone/>
            </a:pPr>
            <a:r>
              <a:rPr lang="it-IT" b="1" u="sng" dirty="0">
                <a:solidFill>
                  <a:srgbClr val="FF0000"/>
                </a:solidFill>
              </a:rPr>
              <a:t>Il file così generato deve essere firmato digitalmente</a:t>
            </a:r>
            <a:endParaRPr lang="it-IT" b="1" u="sng" dirty="0"/>
          </a:p>
          <a:p>
            <a:pPr algn="just">
              <a:buNone/>
            </a:pPr>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35</a:t>
            </a:fld>
            <a:endParaRPr lang="it-IT"/>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lstStyle/>
          <a:p>
            <a:r>
              <a:rPr lang="it-IT" dirty="0"/>
              <a:t>Altri </a:t>
            </a:r>
            <a:r>
              <a:rPr lang="it-IT" dirty="0" err="1"/>
              <a:t>metodi…</a:t>
            </a:r>
            <a:r>
              <a:rPr lang="it-IT" dirty="0"/>
              <a:t>..</a:t>
            </a:r>
          </a:p>
        </p:txBody>
      </p:sp>
      <p:sp>
        <p:nvSpPr>
          <p:cNvPr id="3" name="Segnaposto contenuto 2"/>
          <p:cNvSpPr>
            <a:spLocks noGrp="1"/>
          </p:cNvSpPr>
          <p:nvPr>
            <p:ph idx="1"/>
          </p:nvPr>
        </p:nvSpPr>
        <p:spPr>
          <a:xfrm>
            <a:off x="467544" y="1124744"/>
            <a:ext cx="8219256" cy="5400600"/>
          </a:xfrm>
        </p:spPr>
        <p:txBody>
          <a:bodyPr/>
          <a:lstStyle/>
          <a:p>
            <a:pPr algn="just">
              <a:lnSpc>
                <a:spcPct val="80000"/>
              </a:lnSpc>
            </a:pPr>
            <a:r>
              <a:rPr lang="it-IT" dirty="0">
                <a:solidFill>
                  <a:srgbClr val="FF0000"/>
                </a:solidFill>
              </a:rPr>
              <a:t>4) scansionare il file in jpeg invece che in pdf, creare poi un nuovo documento di testo con word, open office, o altro redattore di testi, inserire l’immagine jpeg nel file e in calce l’attestazione di conformità, convertire poi il tutto in pdf;</a:t>
            </a:r>
          </a:p>
          <a:p>
            <a:pPr algn="just">
              <a:lnSpc>
                <a:spcPct val="80000"/>
              </a:lnSpc>
            </a:pPr>
            <a:r>
              <a:rPr lang="it-IT" sz="2400" b="1" u="sng" dirty="0">
                <a:solidFill>
                  <a:srgbClr val="FF0000"/>
                </a:solidFill>
              </a:rPr>
              <a:t>Il file così generato deve essere firmato digitalmente</a:t>
            </a:r>
            <a:endParaRPr lang="it-IT" sz="2400" b="1" u="sng" dirty="0"/>
          </a:p>
          <a:p>
            <a:pPr algn="just">
              <a:lnSpc>
                <a:spcPct val="80000"/>
              </a:lnSpc>
            </a:pPr>
            <a:endParaRPr lang="it-IT" dirty="0">
              <a:solidFill>
                <a:srgbClr val="FF0000"/>
              </a:solidFill>
            </a:endParaRPr>
          </a:p>
          <a:p>
            <a:pPr algn="just">
              <a:lnSpc>
                <a:spcPct val="80000"/>
              </a:lnSpc>
            </a:pPr>
            <a:r>
              <a:rPr lang="it-IT" dirty="0">
                <a:solidFill>
                  <a:srgbClr val="FF0000"/>
                </a:solidFill>
              </a:rPr>
              <a:t>5)   scansionare il file in pdf e poi utilizzare l’ultima versione di Microsoft word che supporta la modifica dei file PDF;</a:t>
            </a:r>
          </a:p>
          <a:p>
            <a:pPr algn="just">
              <a:lnSpc>
                <a:spcPct val="80000"/>
              </a:lnSpc>
            </a:pPr>
            <a:r>
              <a:rPr lang="it-IT" sz="2400" b="1" u="sng" dirty="0">
                <a:solidFill>
                  <a:srgbClr val="FF0000"/>
                </a:solidFill>
              </a:rPr>
              <a:t>Il file così generato deve essere firmato digitalmente</a:t>
            </a:r>
          </a:p>
          <a:p>
            <a:pPr algn="just">
              <a:lnSpc>
                <a:spcPct val="80000"/>
              </a:lnSpc>
            </a:pPr>
            <a:endParaRPr lang="it-IT" dirty="0">
              <a:solidFill>
                <a:srgbClr val="FF0000"/>
              </a:solidFill>
            </a:endParaRP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36</a:t>
            </a:fld>
            <a:endParaRPr lang="it-IT"/>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4638"/>
            <a:ext cx="8219256" cy="1498178"/>
          </a:xfrm>
        </p:spPr>
        <p:txBody>
          <a:bodyPr/>
          <a:lstStyle/>
          <a:p>
            <a:br>
              <a:rPr lang="it-IT" sz="2400" b="1" i="1" dirty="0"/>
            </a:br>
            <a:br>
              <a:rPr lang="it-IT" sz="2400" b="1" i="1" dirty="0"/>
            </a:br>
            <a:br>
              <a:rPr lang="it-IT" sz="2400" b="1" i="1" dirty="0"/>
            </a:br>
            <a:br>
              <a:rPr lang="it-IT" sz="2400" b="1" i="1" dirty="0"/>
            </a:br>
            <a:r>
              <a:rPr lang="it-IT" sz="2400" b="1" i="1" dirty="0"/>
              <a:t>ATTESTAZIONE DI CONFORMITÀ</a:t>
            </a:r>
            <a:br>
              <a:rPr lang="it-IT" sz="2400" dirty="0"/>
            </a:br>
            <a:r>
              <a:rPr lang="it-IT" sz="2400" b="1" i="1" dirty="0"/>
              <a:t>DELLA COPIA INFORMATICA DI DOCUMENTO ANALOGICO</a:t>
            </a:r>
            <a:br>
              <a:rPr lang="it-IT" sz="2400" b="1" i="1" dirty="0"/>
            </a:br>
            <a:br>
              <a:rPr lang="it-IT" dirty="0"/>
            </a:br>
            <a:endParaRPr lang="it-IT" dirty="0"/>
          </a:p>
        </p:txBody>
      </p:sp>
      <p:sp>
        <p:nvSpPr>
          <p:cNvPr id="3" name="Segnaposto contenuto 2"/>
          <p:cNvSpPr>
            <a:spLocks noGrp="1"/>
          </p:cNvSpPr>
          <p:nvPr>
            <p:ph idx="1"/>
          </p:nvPr>
        </p:nvSpPr>
        <p:spPr>
          <a:xfrm>
            <a:off x="428596" y="1916832"/>
            <a:ext cx="8229600" cy="4252181"/>
          </a:xfrm>
        </p:spPr>
        <p:txBody>
          <a:bodyPr/>
          <a:lstStyle/>
          <a:p>
            <a:pPr algn="just"/>
            <a:r>
              <a:rPr lang="it-IT" sz="1800" dirty="0"/>
              <a:t>Il sottoscritto avvocato ________________ del Foro di ____________ </a:t>
            </a:r>
            <a:r>
              <a:rPr lang="it-IT" sz="1800" dirty="0" err="1"/>
              <a:t>cod.fisc.</a:t>
            </a:r>
            <a:r>
              <a:rPr lang="it-IT" sz="1800" dirty="0"/>
              <a:t> XXX </a:t>
            </a:r>
            <a:r>
              <a:rPr lang="it-IT" sz="1800" dirty="0" err="1"/>
              <a:t>XXX</a:t>
            </a:r>
            <a:r>
              <a:rPr lang="it-IT" sz="1800" dirty="0"/>
              <a:t> 00X00 X000X __________________, procuratore di (indicazione del CLIENTE, cod. </a:t>
            </a:r>
            <a:r>
              <a:rPr lang="it-IT" sz="1800" dirty="0" err="1"/>
              <a:t>fisc</a:t>
            </a:r>
            <a:r>
              <a:rPr lang="it-IT" sz="1800" dirty="0"/>
              <a:t>. XXX </a:t>
            </a:r>
            <a:r>
              <a:rPr lang="it-IT" sz="1800" dirty="0" err="1"/>
              <a:t>XXX</a:t>
            </a:r>
            <a:r>
              <a:rPr lang="it-IT" sz="1800" dirty="0"/>
              <a:t> 00X00 X000X), </a:t>
            </a:r>
            <a:r>
              <a:rPr lang="it-IT" sz="1800" dirty="0">
                <a:solidFill>
                  <a:srgbClr val="FF0000"/>
                </a:solidFill>
              </a:rPr>
              <a:t>ai sensi degli artt. 16 decies e 16 undecies, comma 2, d.l. 18.10.2012, n. 179, convertito con modificazioni, in L. 17.12.2012, n. 221 e successive modifiche ed integrazioni</a:t>
            </a:r>
          </a:p>
          <a:p>
            <a:pPr marL="0" indent="0" algn="ctr">
              <a:buNone/>
            </a:pPr>
            <a:r>
              <a:rPr lang="it-IT" sz="1800" dirty="0"/>
              <a:t>ATTESTA</a:t>
            </a:r>
          </a:p>
          <a:p>
            <a:pPr algn="just"/>
            <a:r>
              <a:rPr lang="it-IT" sz="1800" dirty="0"/>
              <a:t>che la </a:t>
            </a:r>
            <a:r>
              <a:rPr lang="it-IT" sz="1800" dirty="0" err="1"/>
              <a:t>suestesa</a:t>
            </a:r>
            <a:r>
              <a:rPr lang="it-IT" sz="1800" dirty="0"/>
              <a:t> copia informatica è estratta dall’originale in possesso del sottoscritto procuratore ed è conforme all’originale.</a:t>
            </a:r>
          </a:p>
          <a:p>
            <a:pPr algn="just"/>
            <a:r>
              <a:rPr lang="it-IT" sz="1800" dirty="0"/>
              <a:t>La presente copia di compone di complessive n. X pagine inclusa la presente.</a:t>
            </a:r>
          </a:p>
          <a:p>
            <a:pPr algn="just"/>
            <a:r>
              <a:rPr lang="it-IT" sz="1800" dirty="0"/>
              <a:t>Luogo, data</a:t>
            </a:r>
          </a:p>
          <a:p>
            <a:pPr algn="just"/>
            <a:r>
              <a:rPr lang="it-IT" sz="1800" dirty="0"/>
              <a:t>Avv_________________</a:t>
            </a:r>
          </a:p>
          <a:p>
            <a:pPr algn="just"/>
            <a:r>
              <a:rPr lang="it-IT" sz="1800" dirty="0"/>
              <a:t>Documento firmato digitalmente</a:t>
            </a: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37</a:t>
            </a:fld>
            <a:endParaRPr lang="it-IT"/>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2" y="274638"/>
            <a:ext cx="8472518" cy="1939916"/>
          </a:xfrm>
        </p:spPr>
        <p:txBody>
          <a:bodyPr/>
          <a:lstStyle/>
          <a:p>
            <a:br>
              <a:rPr lang="it-IT" altLang="ko-KR" b="1" dirty="0">
                <a:solidFill>
                  <a:srgbClr val="FF3300"/>
                </a:solidFill>
                <a:effectLst>
                  <a:outerShdw blurRad="38100" dist="38100" dir="2700000" algn="tl">
                    <a:srgbClr val="000000"/>
                  </a:outerShdw>
                </a:effectLst>
                <a:ea typeface="Gulim" pitchFamily="34" charset="-127"/>
              </a:rPr>
            </a:br>
            <a:r>
              <a:rPr lang="it-IT" altLang="ko-KR" b="1" dirty="0">
                <a:solidFill>
                  <a:srgbClr val="FF3300"/>
                </a:solidFill>
                <a:effectLst>
                  <a:outerShdw blurRad="38100" dist="38100" dir="2700000" algn="tl">
                    <a:srgbClr val="000000"/>
                  </a:outerShdw>
                </a:effectLst>
                <a:ea typeface="Gulim" pitchFamily="34" charset="-127"/>
              </a:rPr>
              <a:t>3. COPIE "ANALOGICHE" E "INFORMATICHE" ESTRATTE DAL FASCICOLO TELEMATICO</a:t>
            </a:r>
            <a:br>
              <a:rPr lang="it-IT" altLang="ko-KR" b="1" dirty="0">
                <a:solidFill>
                  <a:srgbClr val="FF3300"/>
                </a:solidFill>
                <a:effectLst>
                  <a:outerShdw blurRad="38100" dist="38100" dir="2700000" algn="tl">
                    <a:srgbClr val="000000"/>
                  </a:outerShdw>
                </a:effectLst>
                <a:ea typeface="Gulim" pitchFamily="34" charset="-127"/>
              </a:rPr>
            </a:br>
            <a:endParaRPr lang="it-IT" dirty="0"/>
          </a:p>
        </p:txBody>
      </p:sp>
      <p:sp>
        <p:nvSpPr>
          <p:cNvPr id="3" name="Segnaposto contenuto 2"/>
          <p:cNvSpPr>
            <a:spLocks noGrp="1"/>
          </p:cNvSpPr>
          <p:nvPr>
            <p:ph idx="1"/>
          </p:nvPr>
        </p:nvSpPr>
        <p:spPr>
          <a:xfrm>
            <a:off x="214282" y="2428868"/>
            <a:ext cx="8472518" cy="3697295"/>
          </a:xfrm>
        </p:spPr>
        <p:txBody>
          <a:bodyPr/>
          <a:lstStyle/>
          <a:p>
            <a:pPr algn="just"/>
            <a:r>
              <a:rPr lang="it-IT" altLang="ko-KR" sz="3600" dirty="0">
                <a:ea typeface="Gulim" pitchFamily="34" charset="-127"/>
              </a:rPr>
              <a:t>Dal punto di vista strettamente pratico vi sono alcune importanti differenze tra le copie realizzate su supporto cartaceo (</a:t>
            </a:r>
            <a:r>
              <a:rPr lang="it-IT" altLang="ko-KR" sz="3600" dirty="0" err="1">
                <a:ea typeface="Gulim" pitchFamily="34" charset="-127"/>
              </a:rPr>
              <a:t>3a</a:t>
            </a:r>
            <a:r>
              <a:rPr lang="it-IT" altLang="ko-KR" sz="3600" dirty="0">
                <a:ea typeface="Gulim" pitchFamily="34" charset="-127"/>
              </a:rPr>
              <a:t>) e quelle realizzate su supporto informatico (</a:t>
            </a:r>
            <a:r>
              <a:rPr lang="it-IT" altLang="ko-KR" sz="3600" dirty="0" err="1">
                <a:ea typeface="Gulim" pitchFamily="34" charset="-127"/>
              </a:rPr>
              <a:t>3b</a:t>
            </a:r>
            <a:r>
              <a:rPr lang="it-IT" altLang="ko-KR" sz="3600" dirty="0">
                <a:ea typeface="Gulim" pitchFamily="34" charset="-127"/>
              </a:rPr>
              <a:t>).</a:t>
            </a:r>
            <a:endParaRPr lang="it-IT" sz="3600"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38</a:t>
            </a:fld>
            <a:endParaRPr lang="it-IT"/>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ko-KR" sz="4000" b="1" dirty="0" err="1">
                <a:solidFill>
                  <a:srgbClr val="FF3300"/>
                </a:solidFill>
                <a:effectLst>
                  <a:outerShdw blurRad="38100" dist="38100" dir="2700000" algn="tl">
                    <a:srgbClr val="000000"/>
                  </a:outerShdw>
                </a:effectLst>
                <a:ea typeface="Gulim" pitchFamily="34" charset="-127"/>
              </a:rPr>
              <a:t>3a</a:t>
            </a:r>
            <a:r>
              <a:rPr lang="it-IT" altLang="ko-KR" sz="4000" b="1" dirty="0">
                <a:solidFill>
                  <a:srgbClr val="FF3300"/>
                </a:solidFill>
                <a:effectLst>
                  <a:outerShdw blurRad="38100" dist="38100" dir="2700000" algn="tl">
                    <a:srgbClr val="000000"/>
                  </a:outerShdw>
                </a:effectLst>
                <a:ea typeface="Gulim" pitchFamily="34" charset="-127"/>
              </a:rPr>
              <a:t>   ATTESTAZIONE DI CONFORMITA’ RIFERITA A COPIA ANALOGICA</a:t>
            </a:r>
          </a:p>
        </p:txBody>
      </p:sp>
      <p:sp>
        <p:nvSpPr>
          <p:cNvPr id="3" name="Segnaposto contenuto 2"/>
          <p:cNvSpPr>
            <a:spLocks noGrp="1"/>
          </p:cNvSpPr>
          <p:nvPr>
            <p:ph idx="1"/>
          </p:nvPr>
        </p:nvSpPr>
        <p:spPr>
          <a:xfrm>
            <a:off x="457200" y="1500174"/>
            <a:ext cx="8229600" cy="4625989"/>
          </a:xfrm>
        </p:spPr>
        <p:txBody>
          <a:bodyPr/>
          <a:lstStyle/>
          <a:p>
            <a:pPr algn="just" eaLnBrk="1" hangingPunct="1">
              <a:lnSpc>
                <a:spcPct val="90000"/>
              </a:lnSpc>
              <a:defRPr/>
            </a:pPr>
            <a:r>
              <a:rPr lang="it-IT" sz="2700" b="1" dirty="0"/>
              <a:t>(es.: stampa, dal fascicolo informatico, dell’atto e/o del provvedimento)</a:t>
            </a:r>
            <a:endParaRPr lang="it-IT" sz="2700" dirty="0"/>
          </a:p>
          <a:p>
            <a:pPr algn="just" eaLnBrk="1" hangingPunct="1">
              <a:lnSpc>
                <a:spcPct val="90000"/>
              </a:lnSpc>
              <a:defRPr/>
            </a:pPr>
            <a:r>
              <a:rPr lang="it-IT" sz="2700" dirty="0"/>
              <a:t>in questo caso l’attestazione di conformità può essere apposta:</a:t>
            </a:r>
          </a:p>
          <a:p>
            <a:pPr algn="just" eaLnBrk="1" hangingPunct="1">
              <a:lnSpc>
                <a:spcPct val="90000"/>
              </a:lnSpc>
              <a:defRPr/>
            </a:pPr>
            <a:r>
              <a:rPr lang="it-IT" sz="2700" b="1" dirty="0"/>
              <a:t>1)</a:t>
            </a:r>
            <a:r>
              <a:rPr lang="it-IT" sz="2700" dirty="0"/>
              <a:t> in calce alla copia;</a:t>
            </a:r>
          </a:p>
          <a:p>
            <a:pPr algn="just" eaLnBrk="1" hangingPunct="1">
              <a:lnSpc>
                <a:spcPct val="90000"/>
              </a:lnSpc>
              <a:defRPr/>
            </a:pPr>
            <a:r>
              <a:rPr lang="it-IT" sz="2700" b="1" dirty="0"/>
              <a:t>2)</a:t>
            </a:r>
            <a:r>
              <a:rPr lang="it-IT" sz="2700" dirty="0"/>
              <a:t> a margine della copia (novità ma che per ragioni di spazio  sul foglio cartaceo potrebbe essere poco utilizzata)</a:t>
            </a:r>
          </a:p>
          <a:p>
            <a:pPr algn="just" eaLnBrk="1" hangingPunct="1">
              <a:lnSpc>
                <a:spcPct val="90000"/>
              </a:lnSpc>
              <a:defRPr/>
            </a:pPr>
            <a:r>
              <a:rPr lang="it-IT" sz="2700" b="1" dirty="0"/>
              <a:t>3)</a:t>
            </a:r>
            <a:r>
              <a:rPr lang="it-IT" sz="2700" dirty="0"/>
              <a:t> su foglio separato che sia però materialmente congiunto alla copia stessa (per esempio attestazione sul retro dell’ultimo foglio oppure su foglio separato unito al resto mediante timbro di congiunzione dello studio).</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39</a:t>
            </a:fld>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42918"/>
            <a:ext cx="8229600" cy="5483245"/>
          </a:xfrm>
        </p:spPr>
        <p:txBody>
          <a:bodyPr/>
          <a:lstStyle/>
          <a:p>
            <a:pPr algn="just">
              <a:lnSpc>
                <a:spcPct val="90000"/>
              </a:lnSpc>
            </a:pPr>
            <a:r>
              <a:rPr lang="it-IT" altLang="ko-KR" dirty="0">
                <a:ea typeface="Gulim" pitchFamily="34" charset="-127"/>
              </a:rPr>
              <a:t>i-ter) </a:t>
            </a:r>
            <a:r>
              <a:rPr lang="it-IT" altLang="ko-KR" dirty="0">
                <a:solidFill>
                  <a:srgbClr val="0066FF"/>
                </a:solidFill>
                <a:effectLst>
                  <a:outerShdw blurRad="38100" dist="38100" dir="2700000" algn="tl">
                    <a:srgbClr val="000000"/>
                  </a:outerShdw>
                </a:effectLst>
                <a:ea typeface="Gulim" pitchFamily="34" charset="-127"/>
              </a:rPr>
              <a:t>copia per immagine su supporto informatico di documento analogico</a:t>
            </a:r>
            <a:r>
              <a:rPr lang="it-IT" altLang="ko-KR" dirty="0">
                <a:ea typeface="Gulim" pitchFamily="34" charset="-127"/>
              </a:rPr>
              <a:t>: il documento informatico avente </a:t>
            </a:r>
            <a:r>
              <a:rPr lang="it-IT" altLang="ko-KR" b="1" u="sng" dirty="0">
                <a:ea typeface="Gulim" pitchFamily="34" charset="-127"/>
              </a:rPr>
              <a:t>contenuto e forma identici</a:t>
            </a:r>
            <a:r>
              <a:rPr lang="it-IT" altLang="ko-KR" dirty="0">
                <a:ea typeface="Gulim" pitchFamily="34" charset="-127"/>
              </a:rPr>
              <a:t> a quelli del documento analogico da cui è tratto (</a:t>
            </a:r>
            <a:r>
              <a:rPr lang="it-IT" altLang="ko-KR" dirty="0">
                <a:solidFill>
                  <a:srgbClr val="FF0066"/>
                </a:solidFill>
                <a:effectLst>
                  <a:outerShdw blurRad="38100" dist="38100" dir="2700000" algn="tl">
                    <a:srgbClr val="000000"/>
                  </a:outerShdw>
                </a:effectLst>
                <a:ea typeface="Gulim" pitchFamily="34" charset="-127"/>
              </a:rPr>
              <a:t>copia fotografica o «copia per immagine» o «scansione»</a:t>
            </a:r>
            <a:r>
              <a:rPr lang="it-IT" altLang="ko-KR" dirty="0">
                <a:ea typeface="Gulim" pitchFamily="34" charset="-127"/>
              </a:rPr>
              <a:t>);</a:t>
            </a:r>
          </a:p>
          <a:p>
            <a:pPr algn="just">
              <a:lnSpc>
                <a:spcPct val="90000"/>
              </a:lnSpc>
              <a:buFont typeface="Wingdings" pitchFamily="2" charset="2"/>
              <a:buNone/>
            </a:pPr>
            <a:r>
              <a:rPr lang="it-IT" altLang="ko-KR" dirty="0">
                <a:ea typeface="Gulim" pitchFamily="34" charset="-127"/>
              </a:rPr>
              <a:t>Si tratta della creazione di un documento informatico che riproduce il medesimo testo dell’originale in quanto </a:t>
            </a:r>
            <a:r>
              <a:rPr lang="it-IT" altLang="ko-KR" u="sng" dirty="0">
                <a:ea typeface="Gulim" pitchFamily="34" charset="-127"/>
              </a:rPr>
              <a:t>ne assume il medesimo aspetto grafico</a:t>
            </a:r>
            <a:r>
              <a:rPr lang="it-IT" altLang="ko-KR" dirty="0">
                <a:ea typeface="Gulim" pitchFamily="34" charset="-127"/>
              </a:rPr>
              <a:t>; rientra in questa definizione anche l’acquisizione per immagine alias </a:t>
            </a:r>
            <a:r>
              <a:rPr lang="it-IT" altLang="ko-KR" i="1" dirty="0">
                <a:ea typeface="Gulim" pitchFamily="34" charset="-127"/>
              </a:rPr>
              <a:t>scansione o scannerizzazione</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4</a:t>
            </a:fld>
            <a:endParaRPr lang="it-IT"/>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Art. 16 bis d.l. 18.10.2012, n. 279</a:t>
            </a:r>
          </a:p>
        </p:txBody>
      </p:sp>
      <p:sp>
        <p:nvSpPr>
          <p:cNvPr id="3" name="Segnaposto contenuto 2"/>
          <p:cNvSpPr>
            <a:spLocks noGrp="1"/>
          </p:cNvSpPr>
          <p:nvPr>
            <p:ph idx="1"/>
          </p:nvPr>
        </p:nvSpPr>
        <p:spPr>
          <a:xfrm>
            <a:off x="457200" y="1052736"/>
            <a:ext cx="8229600" cy="5400600"/>
          </a:xfrm>
        </p:spPr>
        <p:txBody>
          <a:bodyPr/>
          <a:lstStyle/>
          <a:p>
            <a:pPr algn="just"/>
            <a:endParaRPr lang="it-IT" sz="1800" dirty="0"/>
          </a:p>
          <a:p>
            <a:pPr algn="just"/>
            <a:r>
              <a:rPr lang="it-IT" sz="1800" dirty="0" err="1"/>
              <a:t>9-bis</a:t>
            </a:r>
            <a:r>
              <a:rPr lang="it-IT" sz="1800" dirty="0"/>
              <a:t>. Le copie informatiche, anche per immagine, di atti processuali di parte e degli ausiliari del giudice nonché' dei provvedimenti di quest'ultimo, presenti nei fascicoli informatici o trasmessi in allegato alle comunicazioni telematiche dei procedimenti indicati nel presente articolo, equivalgono all'originale anche se prive della firma digitale del cancelliere di attestazione di conformità all'originale. </a:t>
            </a:r>
            <a:r>
              <a:rPr lang="it-IT" sz="1800" u="sng" dirty="0"/>
              <a:t>Il difensore, il dipendente di cui si avvale la pubblica amministrazione per stare in giudizio personalmente, il consulente tecnico, il professionista delegato, il curatore ed il commissario giudiziale possono estrarre con modalità telematiche duplicati, copie analogiche o informatiche degli atti e dei provvedimenti di cui al periodo precedente ed attestare la conformità delle copie estratte ai corrispondenti atti contenuti nel fascicolo informatico. Le copie analogiche ed informatiche, anche per immagine, estratte dal fascicolo informatico e munite dell'attestazione di conformità a norma del presente comma, equivalgono all'originale</a:t>
            </a:r>
            <a:r>
              <a:rPr lang="it-IT" sz="1800" dirty="0"/>
              <a:t>. Il duplicato informatico di un documento informatico deve essere prodotto mediante processi e strumenti che assicurino che il documento informatico ottenuto sullo stesso sistema di memorizzazione o su un sistema diverso contenga la stessa sequenza di bit del documento informatico di origine. Le disposizioni di cui al presente comma non si applicano agli atti processuali che contengono provvedimenti giudiziali che autorizzano il prelievo di somme di denaro vincolate all'ordine del giudice. </a:t>
            </a: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40</a:t>
            </a:fld>
            <a:endParaRPr lang="it-IT"/>
          </a:p>
        </p:txBody>
      </p:sp>
    </p:spTree>
    <p:extLst>
      <p:ext uri="{BB962C8B-B14F-4D97-AF65-F5344CB8AC3E}">
        <p14:creationId xmlns:p14="http://schemas.microsoft.com/office/powerpoint/2010/main" val="3046239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14290"/>
            <a:ext cx="8258204" cy="1702542"/>
          </a:xfrm>
        </p:spPr>
        <p:txBody>
          <a:bodyPr/>
          <a:lstStyle/>
          <a:p>
            <a:r>
              <a:rPr lang="it-IT" sz="2000" dirty="0"/>
              <a:t>L’art 19, comma 1, lettera b), del D.L. 27 giugno 2015 n. 83, convertito, con modificazioni, dalla Legge 6 agosto 2015, n. 132  ha introdotto ex novo l’art. </a:t>
            </a:r>
            <a:r>
              <a:rPr lang="it-IT" sz="2000" dirty="0">
                <a:solidFill>
                  <a:srgbClr val="0070C0"/>
                </a:solidFill>
              </a:rPr>
              <a:t>16 - undecies </a:t>
            </a:r>
            <a:r>
              <a:rPr lang="it-IT" sz="2000" dirty="0"/>
              <a:t>al decreto-legge 18 ottobre 2012, n. 179, convertito, con modificazioni, dalla legge 17 dicembre 2012, n. 221 </a:t>
            </a:r>
          </a:p>
        </p:txBody>
      </p:sp>
      <p:sp>
        <p:nvSpPr>
          <p:cNvPr id="3" name="Segnaposto contenuto 2"/>
          <p:cNvSpPr>
            <a:spLocks noGrp="1"/>
          </p:cNvSpPr>
          <p:nvPr>
            <p:ph idx="1"/>
          </p:nvPr>
        </p:nvSpPr>
        <p:spPr>
          <a:xfrm>
            <a:off x="357158" y="2071678"/>
            <a:ext cx="8329642" cy="4429156"/>
          </a:xfrm>
        </p:spPr>
        <p:txBody>
          <a:bodyPr/>
          <a:lstStyle/>
          <a:p>
            <a:pPr eaLnBrk="1" hangingPunct="1">
              <a:lnSpc>
                <a:spcPct val="80000"/>
              </a:lnSpc>
              <a:defRPr/>
            </a:pPr>
            <a:r>
              <a:rPr lang="it-IT" sz="2400" dirty="0"/>
              <a:t> «Art. 16-undecies, comma 1 (Modalità dell'attestazione di conformità )</a:t>
            </a:r>
          </a:p>
          <a:p>
            <a:pPr algn="ctr" eaLnBrk="1" hangingPunct="1">
              <a:lnSpc>
                <a:spcPct val="80000"/>
              </a:lnSpc>
              <a:defRPr/>
            </a:pPr>
            <a:r>
              <a:rPr lang="it-IT" sz="2400" dirty="0">
                <a:solidFill>
                  <a:srgbClr val="00B0F0"/>
                </a:solidFill>
              </a:rPr>
              <a:t>COPIE ANALOGICHE (CARTACEE)</a:t>
            </a:r>
          </a:p>
          <a:p>
            <a:pPr algn="just" eaLnBrk="1" hangingPunct="1">
              <a:lnSpc>
                <a:spcPct val="80000"/>
              </a:lnSpc>
              <a:defRPr/>
            </a:pPr>
            <a:r>
              <a:rPr lang="it-IT" dirty="0"/>
              <a:t>1. Quando l'attestazione di conformità prevista dalle disposizioni della presente sezione, dal codice di procedura civile e dalla legge 21 gennaio 1994, n. 53 , </a:t>
            </a:r>
            <a:r>
              <a:rPr lang="it-IT" dirty="0">
                <a:solidFill>
                  <a:srgbClr val="FF3300"/>
                </a:solidFill>
              </a:rPr>
              <a:t>si riferisce ad una </a:t>
            </a:r>
            <a:r>
              <a:rPr lang="it-IT" b="1" u="sng" dirty="0">
                <a:solidFill>
                  <a:srgbClr val="FF3300"/>
                </a:solidFill>
              </a:rPr>
              <a:t>copia analogica</a:t>
            </a:r>
            <a:r>
              <a:rPr lang="it-IT" dirty="0"/>
              <a:t>, l'attestazione stessa e' apposta </a:t>
            </a:r>
            <a:r>
              <a:rPr lang="it-IT" b="1" u="sng" dirty="0">
                <a:solidFill>
                  <a:srgbClr val="0070C0"/>
                </a:solidFill>
              </a:rPr>
              <a:t>in calce o a margine della copia o su foglio separato</a:t>
            </a:r>
            <a:r>
              <a:rPr lang="it-IT" dirty="0"/>
              <a:t>, che sia però congiunto materialmente alla medesima. </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41</a:t>
            </a:fld>
            <a:endParaRPr lang="it-IT"/>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74638"/>
            <a:ext cx="8291264" cy="2290266"/>
          </a:xfrm>
        </p:spPr>
        <p:txBody>
          <a:bodyPr/>
          <a:lstStyle/>
          <a:p>
            <a:br>
              <a:rPr lang="it-IT" sz="3200" dirty="0">
                <a:solidFill>
                  <a:srgbClr val="FF0000"/>
                </a:solidFill>
              </a:rPr>
            </a:br>
            <a:r>
              <a:rPr lang="it-IT" sz="3200" dirty="0">
                <a:solidFill>
                  <a:srgbClr val="FF0000"/>
                </a:solidFill>
              </a:rPr>
              <a:t>NB Non vi sono limitazioni nell’utilizzo della copia analogica dell’atto e\o del provvedimento autenticata dall’avvocato e tratta dal fascicolo informatico</a:t>
            </a:r>
          </a:p>
        </p:txBody>
      </p:sp>
      <p:sp>
        <p:nvSpPr>
          <p:cNvPr id="3" name="Segnaposto contenuto 2"/>
          <p:cNvSpPr>
            <a:spLocks noGrp="1"/>
          </p:cNvSpPr>
          <p:nvPr>
            <p:ph idx="1"/>
          </p:nvPr>
        </p:nvSpPr>
        <p:spPr>
          <a:xfrm>
            <a:off x="323528" y="2636912"/>
            <a:ext cx="8363272" cy="3744416"/>
          </a:xfrm>
        </p:spPr>
        <p:txBody>
          <a:bodyPr/>
          <a:lstStyle/>
          <a:p>
            <a:pPr marL="0" indent="0" algn="ctr">
              <a:buNone/>
            </a:pPr>
            <a:r>
              <a:rPr lang="it-IT" sz="2800" dirty="0"/>
              <a:t>ESEMPI</a:t>
            </a:r>
          </a:p>
          <a:p>
            <a:r>
              <a:rPr lang="it-IT" sz="2800" dirty="0"/>
              <a:t>Copia decreto ingiuntivo non provvisoriamente esecutivo per uso notifica</a:t>
            </a:r>
          </a:p>
          <a:p>
            <a:r>
              <a:rPr lang="it-IT" sz="2800" dirty="0"/>
              <a:t>Copia uso iscrizione ipotecaria di un decreto ingiuntivo o di una sentenza di condanna esecutivi (senza formula)</a:t>
            </a:r>
            <a:endParaRPr lang="it-IT" sz="2800" dirty="0">
              <a:solidFill>
                <a:srgbClr val="0070C0"/>
              </a:solidFill>
            </a:endParaRPr>
          </a:p>
          <a:p>
            <a:r>
              <a:rPr lang="it-IT" sz="2800" dirty="0"/>
              <a:t> Decreto di chiusura della procedura concorsuale;</a:t>
            </a:r>
            <a:endParaRPr lang="it-IT" sz="2800" dirty="0">
              <a:solidFill>
                <a:srgbClr val="0070C0"/>
              </a:solidFill>
            </a:endParaRPr>
          </a:p>
          <a:p>
            <a:r>
              <a:rPr lang="it-IT" sz="2800" dirty="0"/>
              <a:t>Sentenza di divorzio da produrre alla PA</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42</a:t>
            </a:fld>
            <a:endParaRPr lang="it-IT"/>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Art. 18 </a:t>
            </a:r>
            <a:r>
              <a:rPr lang="it-IT" dirty="0" err="1"/>
              <a:t>d.p.r.</a:t>
            </a:r>
            <a:r>
              <a:rPr lang="it-IT" dirty="0"/>
              <a:t> 28.12.2000, n. 445 </a:t>
            </a:r>
          </a:p>
        </p:txBody>
      </p:sp>
      <p:sp>
        <p:nvSpPr>
          <p:cNvPr id="3" name="Segnaposto contenuto 2"/>
          <p:cNvSpPr>
            <a:spLocks noGrp="1"/>
          </p:cNvSpPr>
          <p:nvPr>
            <p:ph idx="1"/>
          </p:nvPr>
        </p:nvSpPr>
        <p:spPr/>
        <p:txBody>
          <a:bodyPr/>
          <a:lstStyle/>
          <a:p>
            <a:pPr marL="0" indent="0" algn="just">
              <a:buNone/>
            </a:pPr>
            <a:r>
              <a:rPr lang="it-IT" sz="1800" dirty="0"/>
              <a:t> 1. Le copie autentiche, totali o parziali, di atti e documenti possono essere ottenute con qualsiasi procedimento che dia garanzia della riproduzione fedele e duratura dell'atto o documento. Esse possono essere validamente prodotte in luogo degli originali. </a:t>
            </a:r>
          </a:p>
          <a:p>
            <a:pPr marL="0" indent="0" algn="just">
              <a:buNone/>
            </a:pPr>
            <a:r>
              <a:rPr lang="it-IT" sz="1800" dirty="0"/>
              <a:t>2. L'autenticazione delle copie può essere fatta dal pubblico ufficiale dal quale è stato emesso o presso il quale è depositato l'originale, o al quale deve essere prodotto il documento, nonché da un notaio, cancelliere, segretario comunale, o altro funzionario incaricato dal sindaco. </a:t>
            </a:r>
            <a:r>
              <a:rPr lang="it-IT" sz="1800" u="sng" dirty="0"/>
              <a:t>Essa consiste nell'attestazione di conformità con l'originale scritta alla fine della copia, a cura del pubblico ufficiale autorizzato, il quale deve altresì indicare la data e il luogo del rilascio, il numero dei fogli impiegati, il proprio nome e cognome, la qualifica rivestita nonché apporre la propria firma per esteso ed il timbro dell'ufficio. Se la copia dell'atto o documento consta di più fogli il pubblico ufficiale appone la propria firma a margine di ciascun foglio intermedio</a:t>
            </a:r>
            <a:r>
              <a:rPr lang="it-IT" sz="1800" dirty="0"/>
              <a:t>. Per le copie di atti e documenti informatici si applicano le disposizioni contenute nell'articolo 20.</a:t>
            </a:r>
          </a:p>
          <a:p>
            <a:pPr marL="0" indent="0" algn="just">
              <a:buNone/>
            </a:pPr>
            <a:r>
              <a:rPr lang="it-IT" sz="1800" dirty="0"/>
              <a:t>3. …</a:t>
            </a: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43</a:t>
            </a:fld>
            <a:endParaRPr lang="it-IT"/>
          </a:p>
        </p:txBody>
      </p:sp>
    </p:spTree>
    <p:extLst>
      <p:ext uri="{BB962C8B-B14F-4D97-AF65-F5344CB8AC3E}">
        <p14:creationId xmlns:p14="http://schemas.microsoft.com/office/powerpoint/2010/main" val="2344598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74638"/>
            <a:ext cx="8329642" cy="1368412"/>
          </a:xfrm>
        </p:spPr>
        <p:txBody>
          <a:bodyPr/>
          <a:lstStyle/>
          <a:p>
            <a:r>
              <a:rPr lang="it-IT" sz="2000" i="1" u="sng" dirty="0"/>
              <a:t>Esempio di</a:t>
            </a:r>
            <a:r>
              <a:rPr lang="it-IT" sz="2000" b="1" i="1" u="sng" dirty="0"/>
              <a:t> attestazione apposta in calce a copia cartacea</a:t>
            </a:r>
            <a:r>
              <a:rPr lang="it-IT" sz="2000" i="1" u="sng" dirty="0"/>
              <a:t> estratta dal fascicolo telematico</a:t>
            </a:r>
            <a:endParaRPr lang="it-IT" sz="2000" dirty="0"/>
          </a:p>
        </p:txBody>
      </p:sp>
      <p:sp>
        <p:nvSpPr>
          <p:cNvPr id="3" name="Segnaposto contenuto 2"/>
          <p:cNvSpPr>
            <a:spLocks noGrp="1"/>
          </p:cNvSpPr>
          <p:nvPr>
            <p:ph idx="1"/>
          </p:nvPr>
        </p:nvSpPr>
        <p:spPr>
          <a:xfrm>
            <a:off x="539552" y="1412776"/>
            <a:ext cx="8258204" cy="4268799"/>
          </a:xfrm>
        </p:spPr>
        <p:txBody>
          <a:bodyPr/>
          <a:lstStyle/>
          <a:p>
            <a:pPr marL="0" indent="0" algn="ctr">
              <a:buNone/>
            </a:pPr>
            <a:r>
              <a:rPr lang="it-IT" sz="1600" dirty="0"/>
              <a:t>ATTESTAZIONE DI CONFORMITA’</a:t>
            </a:r>
          </a:p>
          <a:p>
            <a:endParaRPr lang="it-IT" sz="1600" dirty="0"/>
          </a:p>
          <a:p>
            <a:pPr marL="0" indent="0" algn="just">
              <a:buNone/>
            </a:pPr>
            <a:r>
              <a:rPr lang="it-IT" sz="1600" dirty="0"/>
              <a:t>Il sottoscritto avvocato Mauro Gualtieri del Foro di Rimini, cod.fisc. </a:t>
            </a:r>
            <a:r>
              <a:rPr lang="it-IT" sz="1600" dirty="0" err="1"/>
              <a:t>GLT</a:t>
            </a:r>
            <a:r>
              <a:rPr lang="it-IT" sz="1600" dirty="0"/>
              <a:t> </a:t>
            </a:r>
            <a:r>
              <a:rPr lang="it-IT" sz="1600" dirty="0" err="1"/>
              <a:t>MRA</a:t>
            </a:r>
            <a:r>
              <a:rPr lang="it-IT" sz="1600" dirty="0"/>
              <a:t> </a:t>
            </a:r>
            <a:r>
              <a:rPr lang="it-IT" sz="1600" dirty="0" err="1"/>
              <a:t>69B12</a:t>
            </a:r>
            <a:r>
              <a:rPr lang="it-IT" sz="1600" dirty="0"/>
              <a:t> </a:t>
            </a:r>
            <a:r>
              <a:rPr lang="it-IT" sz="1600" dirty="0" err="1"/>
              <a:t>A944U</a:t>
            </a:r>
            <a:r>
              <a:rPr lang="it-IT" sz="1600" dirty="0"/>
              <a:t>, procuratore domiciliatario di ____________ , cod.fisc. _________________, attesta </a:t>
            </a:r>
            <a:r>
              <a:rPr lang="it-IT" sz="1600" dirty="0">
                <a:solidFill>
                  <a:srgbClr val="FF0000"/>
                </a:solidFill>
              </a:rPr>
              <a:t>ai sensi dell’art. 16 bis, comma 9 bis, d.l. 18 ottobre 2012, n. 179</a:t>
            </a:r>
            <a:r>
              <a:rPr lang="it-IT" sz="1600" dirty="0"/>
              <a:t>, che il ricorso per decreto ingiuntivo ed il decreto del Tribunale di Como n. 1234 del 16 marzo 2018, riprodotti nella presente copia su supporto cartaceo sono stati estratti dal fascicolo telematico del procedimento monitorio iscritto presso il Tribunale di Como al n. 4321/2018 </a:t>
            </a:r>
            <a:r>
              <a:rPr lang="it-IT" sz="1600" dirty="0" err="1"/>
              <a:t>R.G.C.C</a:t>
            </a:r>
            <a:r>
              <a:rPr lang="it-IT" sz="1600" dirty="0"/>
              <a:t>. e che sono conformi ai corrispondenti atti contenuti nel fascicolo informatico predetto.</a:t>
            </a:r>
          </a:p>
          <a:p>
            <a:pPr algn="just"/>
            <a:r>
              <a:rPr lang="it-IT" sz="1600" dirty="0"/>
              <a:t>La presente copia si compone di complessivi n. 3 fogli, per complessive 6 facciate inclusa la presente, tutti firmati dal sottoscritto.</a:t>
            </a:r>
          </a:p>
          <a:p>
            <a:pPr algn="just"/>
            <a:r>
              <a:rPr lang="it-IT" sz="1600" dirty="0"/>
              <a:t>Como, lì 16 marzo 2018.</a:t>
            </a:r>
          </a:p>
          <a:p>
            <a:r>
              <a:rPr lang="it-IT" sz="1600" dirty="0"/>
              <a:t>Avv. Mauro Gualtieri</a:t>
            </a:r>
          </a:p>
          <a:p>
            <a:pPr algn="just" eaLnBrk="1" hangingPunct="1">
              <a:defRPr/>
            </a:pPr>
            <a:r>
              <a:rPr lang="it-IT" sz="1600" dirty="0"/>
              <a:t>[Sottoscrizione autografa dell’avvocato]</a:t>
            </a:r>
            <a:endParaRPr lang="it-IT" sz="1600" dirty="0">
              <a:solidFill>
                <a:srgbClr val="0070C0"/>
              </a:solidFill>
            </a:endParaRPr>
          </a:p>
          <a:p>
            <a:endParaRPr lang="it-IT" dirty="0"/>
          </a:p>
        </p:txBody>
      </p:sp>
      <p:sp>
        <p:nvSpPr>
          <p:cNvPr id="4" name="Segnaposto numero diapositiva 3"/>
          <p:cNvSpPr>
            <a:spLocks noGrp="1"/>
          </p:cNvSpPr>
          <p:nvPr>
            <p:ph type="sldNum" sz="quarter" idx="12"/>
          </p:nvPr>
        </p:nvSpPr>
        <p:spPr/>
        <p:txBody>
          <a:bodyPr/>
          <a:lstStyle/>
          <a:p>
            <a:pPr>
              <a:defRPr/>
            </a:pPr>
            <a:r>
              <a:rPr lang="it-IT" dirty="0"/>
              <a:t> </a:t>
            </a:r>
            <a:fld id="{9263CD42-FD24-475C-9119-7D79CC2A8CDC}" type="slidenum">
              <a:rPr lang="it-IT" smtClean="0"/>
              <a:pPr>
                <a:defRPr/>
              </a:pPr>
              <a:t>44</a:t>
            </a:fld>
            <a:endParaRPr lang="it-IT"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1800" dirty="0"/>
              <a:t>Formula “gradita” dalla Conservatoria dei Registri Immobiliari di Rimini per iscrizioni, trascrizioni, annotazioni</a:t>
            </a:r>
          </a:p>
        </p:txBody>
      </p:sp>
      <p:sp>
        <p:nvSpPr>
          <p:cNvPr id="3" name="Segnaposto contenuto 2"/>
          <p:cNvSpPr>
            <a:spLocks noGrp="1"/>
          </p:cNvSpPr>
          <p:nvPr>
            <p:ph idx="1"/>
          </p:nvPr>
        </p:nvSpPr>
        <p:spPr/>
        <p:txBody>
          <a:bodyPr/>
          <a:lstStyle/>
          <a:p>
            <a:pPr marL="0" indent="0" algn="ctr" eaLnBrk="1" hangingPunct="1">
              <a:lnSpc>
                <a:spcPct val="80000"/>
              </a:lnSpc>
              <a:buNone/>
              <a:defRPr/>
            </a:pPr>
            <a:r>
              <a:rPr lang="it-IT" sz="1600" dirty="0"/>
              <a:t>ATTESTAZIONE  </a:t>
            </a:r>
            <a:r>
              <a:rPr lang="it-IT" sz="1600" dirty="0" err="1"/>
              <a:t>DI</a:t>
            </a:r>
            <a:r>
              <a:rPr lang="it-IT" sz="1600" dirty="0"/>
              <a:t> CONFORMITA’ </a:t>
            </a:r>
            <a:r>
              <a:rPr lang="it-IT" sz="1600" dirty="0" err="1"/>
              <a:t>DI</a:t>
            </a:r>
            <a:r>
              <a:rPr lang="it-IT" sz="1600" dirty="0"/>
              <a:t> ATTI E PROVVEDIMENTI</a:t>
            </a:r>
          </a:p>
          <a:p>
            <a:pPr marL="0" indent="0" algn="ctr" eaLnBrk="1" hangingPunct="1">
              <a:lnSpc>
                <a:spcPct val="80000"/>
              </a:lnSpc>
              <a:buNone/>
              <a:defRPr/>
            </a:pPr>
            <a:r>
              <a:rPr lang="it-IT" sz="1600" dirty="0"/>
              <a:t>TRATTI DAL FASCICOLO INFORMATICO </a:t>
            </a:r>
          </a:p>
          <a:p>
            <a:pPr marL="0" indent="0" algn="just" eaLnBrk="1" hangingPunct="1">
              <a:lnSpc>
                <a:spcPct val="80000"/>
              </a:lnSpc>
              <a:buNone/>
              <a:defRPr/>
            </a:pPr>
            <a:r>
              <a:rPr lang="it-IT" sz="1800" dirty="0"/>
              <a:t>Il sottoscritto avvocato ________________ del Foro di Rimini, </a:t>
            </a:r>
            <a:r>
              <a:rPr lang="it-IT" sz="1800" dirty="0" err="1"/>
              <a:t>cod.fisc.</a:t>
            </a:r>
            <a:r>
              <a:rPr lang="it-IT" sz="1800" dirty="0"/>
              <a:t> XXX </a:t>
            </a:r>
            <a:r>
              <a:rPr lang="it-IT" sz="1800" dirty="0" err="1"/>
              <a:t>XXX</a:t>
            </a:r>
            <a:r>
              <a:rPr lang="it-IT" sz="1800" dirty="0"/>
              <a:t> 00X00 X000X , procuratore di (indicazione del CLIENTE, cod. </a:t>
            </a:r>
            <a:r>
              <a:rPr lang="it-IT" sz="1800" dirty="0" err="1"/>
              <a:t>fisc</a:t>
            </a:r>
            <a:r>
              <a:rPr lang="it-IT" sz="1800" dirty="0"/>
              <a:t>. XXX </a:t>
            </a:r>
            <a:r>
              <a:rPr lang="it-IT" sz="1800" dirty="0" err="1"/>
              <a:t>XXX</a:t>
            </a:r>
            <a:r>
              <a:rPr lang="it-IT" sz="1800" dirty="0"/>
              <a:t> 00X00 X000X)</a:t>
            </a:r>
          </a:p>
          <a:p>
            <a:pPr algn="ctr" eaLnBrk="1" hangingPunct="1">
              <a:lnSpc>
                <a:spcPct val="80000"/>
              </a:lnSpc>
              <a:defRPr/>
            </a:pPr>
            <a:r>
              <a:rPr lang="it-IT" sz="1800" dirty="0"/>
              <a:t>ATTESTA</a:t>
            </a:r>
          </a:p>
          <a:p>
            <a:pPr marL="0" indent="0" algn="just" eaLnBrk="1" hangingPunct="1">
              <a:lnSpc>
                <a:spcPct val="80000"/>
              </a:lnSpc>
              <a:buNone/>
              <a:defRPr/>
            </a:pPr>
            <a:r>
              <a:rPr lang="it-IT" sz="1800" dirty="0"/>
              <a:t>ad ogni effetto di legge ai sensi dell’art. 16-bis, comma 9 bis, D.L. 18.10.2012 n. 179 convertito con modificazioni in L. 17.12.2012 n. 221, così come modificato dall’art 52 D.L. 24.06.2014 n. 90 convertito con modificazioni in L. 11.08.2014 n. 114 e successivamente modificato dall’art. 19 del D.L. 27.06.2015 n. 83, convertito con modificazioni in L. 06.08.2015 n. 132, che la presente copia su supporto cartaceo del  _____________(descrivere l’atto),   </a:t>
            </a:r>
            <a:r>
              <a:rPr lang="it-IT" sz="1800" dirty="0" err="1"/>
              <a:t>cron</a:t>
            </a:r>
            <a:r>
              <a:rPr lang="it-IT" sz="1800" dirty="0"/>
              <a:t>. </a:t>
            </a:r>
            <a:r>
              <a:rPr lang="it-IT" sz="1800" dirty="0" err="1"/>
              <a:t>N……</a:t>
            </a:r>
            <a:r>
              <a:rPr lang="it-IT" sz="1800" dirty="0"/>
              <a:t> rep. </a:t>
            </a:r>
            <a:r>
              <a:rPr lang="it-IT" sz="1800" dirty="0" err="1"/>
              <a:t>N……</a:t>
            </a:r>
            <a:r>
              <a:rPr lang="it-IT" sz="1800" dirty="0"/>
              <a:t>. (</a:t>
            </a:r>
            <a:r>
              <a:rPr lang="it-IT" sz="1800" i="1" dirty="0" err="1"/>
              <a:t>es</a:t>
            </a:r>
            <a:r>
              <a:rPr lang="it-IT" sz="1800" i="1" dirty="0"/>
              <a:t>  il ricorso, procura in calce e decreto ingiuntivo n. 0000/2015</a:t>
            </a:r>
            <a:r>
              <a:rPr lang="it-IT" sz="1800" dirty="0"/>
              <a:t>) estratta dal fascicolo informatico del procedimento RG  n. _______ pendente avanti al Tribunale di _______________è conforme all’originale informatico depositato nello stesso.</a:t>
            </a:r>
          </a:p>
          <a:p>
            <a:pPr algn="just" eaLnBrk="1" hangingPunct="1">
              <a:lnSpc>
                <a:spcPct val="80000"/>
              </a:lnSpc>
              <a:defRPr/>
            </a:pPr>
            <a:r>
              <a:rPr lang="it-IT" sz="1800" dirty="0"/>
              <a:t>La presente copia si compone di n. ______fogli, per complessive n. ___ facciate, inclusa la presente, tutti firmati dal sottoscritto. </a:t>
            </a:r>
          </a:p>
          <a:p>
            <a:pPr algn="just" eaLnBrk="1" hangingPunct="1">
              <a:lnSpc>
                <a:spcPct val="80000"/>
              </a:lnSpc>
              <a:defRPr/>
            </a:pPr>
            <a:r>
              <a:rPr lang="it-IT" sz="1800" dirty="0"/>
              <a:t>Rimini, lì 		Avv. ________________</a:t>
            </a:r>
          </a:p>
          <a:p>
            <a:pPr algn="just" eaLnBrk="1" hangingPunct="1">
              <a:lnSpc>
                <a:spcPct val="80000"/>
              </a:lnSpc>
              <a:defRPr/>
            </a:pPr>
            <a:r>
              <a:rPr lang="it-IT" sz="1800" dirty="0"/>
              <a:t>[Sottoscrizione </a:t>
            </a:r>
            <a:r>
              <a:rPr lang="it-IT" sz="1800" dirty="0">
                <a:solidFill>
                  <a:srgbClr val="FF0000"/>
                </a:solidFill>
              </a:rPr>
              <a:t>autografa </a:t>
            </a:r>
            <a:r>
              <a:rPr lang="it-IT" sz="1800" dirty="0"/>
              <a:t>dell’avvocato]</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45</a:t>
            </a:fld>
            <a:endParaRPr lang="it-IT"/>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ko-KR" sz="3600" b="1" dirty="0" err="1">
                <a:solidFill>
                  <a:srgbClr val="FF3300"/>
                </a:solidFill>
                <a:effectLst>
                  <a:outerShdw blurRad="38100" dist="38100" dir="2700000" algn="tl">
                    <a:srgbClr val="000000"/>
                  </a:outerShdw>
                </a:effectLst>
                <a:ea typeface="Gulim" pitchFamily="34" charset="-127"/>
              </a:rPr>
              <a:t>3b</a:t>
            </a:r>
            <a:r>
              <a:rPr lang="it-IT" altLang="ko-KR" sz="3600" b="1" dirty="0">
                <a:solidFill>
                  <a:srgbClr val="FF3300"/>
                </a:solidFill>
                <a:effectLst>
                  <a:outerShdw blurRad="38100" dist="38100" dir="2700000" algn="tl">
                    <a:srgbClr val="000000"/>
                  </a:outerShdw>
                </a:effectLst>
                <a:ea typeface="Gulim" pitchFamily="34" charset="-127"/>
              </a:rPr>
              <a:t>   ATTESTAZIONE DI CONFORMITA’ RIFERITA A COPIA INFORMATICA</a:t>
            </a:r>
            <a:endParaRPr lang="it-IT" sz="3600" dirty="0"/>
          </a:p>
        </p:txBody>
      </p:sp>
      <p:sp>
        <p:nvSpPr>
          <p:cNvPr id="3" name="Segnaposto contenuto 2"/>
          <p:cNvSpPr>
            <a:spLocks noGrp="1"/>
          </p:cNvSpPr>
          <p:nvPr>
            <p:ph idx="1"/>
          </p:nvPr>
        </p:nvSpPr>
        <p:spPr/>
        <p:txBody>
          <a:bodyPr/>
          <a:lstStyle/>
          <a:p>
            <a:pPr algn="just"/>
            <a:r>
              <a:rPr lang="it-IT" dirty="0"/>
              <a:t>Le norme di riferimento sono i commi 2 e 3 dell’art. 16 undecies d.lgs. 18.10.2012, n. 179, introdotto con il </a:t>
            </a:r>
            <a:r>
              <a:rPr lang="it-IT" dirty="0">
                <a:solidFill>
                  <a:schemeClr val="hlink"/>
                </a:solidFill>
                <a:effectLst>
                  <a:outerShdw blurRad="38100" dist="38100" dir="2700000" algn="tl">
                    <a:srgbClr val="000000"/>
                  </a:outerShdw>
                </a:effectLst>
              </a:rPr>
              <a:t>decreto legge 83/2015, convertito con modificazioni, dalla Legge 6.08.2015, n. 132</a:t>
            </a:r>
            <a:r>
              <a:rPr lang="it-IT" dirty="0"/>
              <a:t> (Modalità dell'attestazione di conformità) e l’art. 19 ter del Provvedimento </a:t>
            </a:r>
            <a:r>
              <a:rPr lang="it-IT" dirty="0" err="1"/>
              <a:t>DGSIA</a:t>
            </a:r>
            <a:r>
              <a:rPr lang="it-IT" dirty="0"/>
              <a:t> 16 aprile 2014, come modificato con decreto 28.12.2015</a:t>
            </a: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46</a:t>
            </a:fld>
            <a:endParaRPr lang="it-IT"/>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28998"/>
          </a:xfrm>
        </p:spPr>
        <p:txBody>
          <a:bodyPr/>
          <a:lstStyle/>
          <a:p>
            <a:r>
              <a:rPr lang="it-IT" sz="2800" dirty="0"/>
              <a:t>Art. 16-undecies commi 2 e </a:t>
            </a:r>
            <a:r>
              <a:rPr lang="it-IT" sz="2800" dirty="0" err="1"/>
              <a:t>segg</a:t>
            </a:r>
            <a:r>
              <a:rPr lang="it-IT" sz="2800" dirty="0"/>
              <a:t>  (Modalità dell'attestazione di conformità)</a:t>
            </a:r>
            <a:br>
              <a:rPr lang="it-IT" sz="2800" dirty="0"/>
            </a:br>
            <a:r>
              <a:rPr lang="it-IT" sz="2800" dirty="0">
                <a:solidFill>
                  <a:srgbClr val="00B0F0"/>
                </a:solidFill>
              </a:rPr>
              <a:t>COPIE INFORMATICHE</a:t>
            </a:r>
            <a:endParaRPr lang="it-IT" sz="2800" dirty="0"/>
          </a:p>
        </p:txBody>
      </p:sp>
      <p:sp>
        <p:nvSpPr>
          <p:cNvPr id="3" name="Segnaposto contenuto 2"/>
          <p:cNvSpPr>
            <a:spLocks noGrp="1"/>
          </p:cNvSpPr>
          <p:nvPr>
            <p:ph idx="1"/>
          </p:nvPr>
        </p:nvSpPr>
        <p:spPr>
          <a:xfrm>
            <a:off x="500034" y="1600200"/>
            <a:ext cx="8186766" cy="4829196"/>
          </a:xfrm>
        </p:spPr>
        <p:txBody>
          <a:bodyPr/>
          <a:lstStyle/>
          <a:p>
            <a:pPr algn="just" eaLnBrk="1" hangingPunct="1">
              <a:lnSpc>
                <a:spcPct val="80000"/>
              </a:lnSpc>
              <a:defRPr/>
            </a:pPr>
            <a:r>
              <a:rPr lang="it-IT" sz="2400" dirty="0"/>
              <a:t>2. Quando l'attestazione di conformità si riferisce ad una </a:t>
            </a:r>
            <a:r>
              <a:rPr lang="it-IT" sz="2400" b="1" u="sng" dirty="0">
                <a:solidFill>
                  <a:srgbClr val="FF3300"/>
                </a:solidFill>
              </a:rPr>
              <a:t>copia informatica</a:t>
            </a:r>
            <a:r>
              <a:rPr lang="it-IT" sz="2400" dirty="0"/>
              <a:t>, l'attestazione stessa e' apposta nel medesimo documento informatico. </a:t>
            </a:r>
          </a:p>
          <a:p>
            <a:pPr algn="just" eaLnBrk="1" hangingPunct="1">
              <a:lnSpc>
                <a:spcPct val="80000"/>
              </a:lnSpc>
              <a:defRPr/>
            </a:pPr>
            <a:r>
              <a:rPr lang="it-IT" sz="2400" dirty="0"/>
              <a:t>3. Nel caso previsto dal comma 2, l'attestazione di conformità può alternativamente essere apposta su un documento informatico separato e l'individuazione della copia cui si riferisce ha luogo esclusivamente secondo le modalità stabilite nelle specifiche tecniche stabilite dal responsabile per i sistemi informativi automatizzati del Ministero della giustizia. </a:t>
            </a:r>
            <a:r>
              <a:rPr lang="it-IT" sz="2400" u="sng" dirty="0"/>
              <a:t>Se la copia informatica è destinata alla notifica, l'attestazione di conformità e' inserita nella relazione di notificazione</a:t>
            </a:r>
            <a:r>
              <a:rPr lang="it-IT" sz="2400" dirty="0"/>
              <a:t>.</a:t>
            </a:r>
          </a:p>
          <a:p>
            <a:pPr algn="just" eaLnBrk="1" hangingPunct="1">
              <a:lnSpc>
                <a:spcPct val="80000"/>
              </a:lnSpc>
              <a:defRPr/>
            </a:pPr>
            <a:r>
              <a:rPr lang="it-IT" sz="2400" dirty="0"/>
              <a:t>3-bis. I soggetti di cui all'articolo 16-decies, comma 1, che compiono le attestazioni di conformità previste dalle disposizioni della presente sezione, dal codice di procedura civile e dalla legge 21 gennaio 1994, n. 53 , sono considerati pubblici ufficiali ad ogni effetto. </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47</a:t>
            </a:fld>
            <a:endParaRPr lang="it-IT"/>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85794"/>
            <a:ext cx="8229600" cy="5340369"/>
          </a:xfrm>
        </p:spPr>
        <p:txBody>
          <a:bodyPr/>
          <a:lstStyle/>
          <a:p>
            <a:pPr algn="just"/>
            <a:r>
              <a:rPr lang="it-IT" sz="2000" dirty="0"/>
              <a:t>Al momento della introduzione del citato comma 9 bis dell’art. 16 bis del d.l. 18.10.2012, n. 179 (avvenuta ad opera dell’art. 52 d.l. 90/14) mancava una disciplina regolamentare sulle copie</a:t>
            </a:r>
          </a:p>
          <a:p>
            <a:pPr algn="just"/>
            <a:r>
              <a:rPr lang="it-IT" sz="2000" dirty="0"/>
              <a:t>Purtroppo noi italiani siamo bravi in tutto, tranne che nell’essere liberali e la mancanza di un oppressivo precetto ci ha profondamente spaesati</a:t>
            </a:r>
          </a:p>
          <a:p>
            <a:pPr algn="just"/>
            <a:r>
              <a:rPr lang="it-IT" sz="2000" dirty="0"/>
              <a:t>In effetti, la nuova norma, se da una parte conferiva il potere ora descritto, dall’altra </a:t>
            </a:r>
            <a:r>
              <a:rPr lang="it-IT" sz="2000" dirty="0">
                <a:solidFill>
                  <a:srgbClr val="FF0000"/>
                </a:solidFill>
              </a:rPr>
              <a:t>non disciplinava </a:t>
            </a:r>
            <a:r>
              <a:rPr lang="it-IT" sz="2000" dirty="0"/>
              <a:t>le modalità attraverso le quali si dovesse procedere per attestarne la conformità: P A N I C O ! ! ! !</a:t>
            </a:r>
          </a:p>
          <a:p>
            <a:pPr algn="just"/>
            <a:r>
              <a:rPr lang="it-IT" sz="2000" dirty="0"/>
              <a:t>Poi è intervenuto il </a:t>
            </a:r>
            <a:r>
              <a:rPr lang="it-IT" sz="2000" dirty="0" err="1"/>
              <a:t>D.P.C.M</a:t>
            </a:r>
            <a:r>
              <a:rPr lang="it-IT" sz="2000" dirty="0"/>
              <a:t>. 13.11.2014, accolto da taluni come il regolamento che mancava, ma con la complicazione delle previsioni legate all’attestazione su file separato, multipla o singola, recante l’impronta informatica del file dichiarato conforme: lo SPAVENTOSO </a:t>
            </a:r>
            <a:r>
              <a:rPr lang="it-IT" sz="2000" dirty="0" err="1"/>
              <a:t>HASH</a:t>
            </a:r>
            <a:r>
              <a:rPr lang="it-IT" sz="2000" dirty="0"/>
              <a:t> !!!</a:t>
            </a:r>
          </a:p>
          <a:p>
            <a:r>
              <a:rPr lang="it-IT" dirty="0"/>
              <a:t>DOPPIO PANICO ! ! !</a:t>
            </a:r>
          </a:p>
          <a:p>
            <a:r>
              <a:rPr lang="it-IT" dirty="0"/>
              <a:t>Ma, poi, fortunatamente…</a:t>
            </a: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48</a:t>
            </a:fld>
            <a:endParaRPr lang="it-IT"/>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it-IT" sz="2800" b="1" dirty="0"/>
              <a:t>Art. 19 </a:t>
            </a:r>
            <a:r>
              <a:rPr lang="it-IT" sz="2800" b="1" i="1" dirty="0"/>
              <a:t>ter,</a:t>
            </a:r>
            <a:r>
              <a:rPr lang="it-IT" sz="2800" b="1" dirty="0"/>
              <a:t>  Provvedimento </a:t>
            </a:r>
            <a:r>
              <a:rPr lang="it-IT" sz="2800" b="1" dirty="0" err="1"/>
              <a:t>DGSIA</a:t>
            </a:r>
            <a:r>
              <a:rPr lang="it-IT" sz="2800" b="1" dirty="0"/>
              <a:t> 16.04.2014 come introdotto dall’art. 1 decreto 28.12.2015</a:t>
            </a:r>
            <a:endParaRPr lang="it-IT" sz="2800" dirty="0"/>
          </a:p>
        </p:txBody>
      </p:sp>
      <p:sp>
        <p:nvSpPr>
          <p:cNvPr id="3" name="Segnaposto contenuto 2"/>
          <p:cNvSpPr>
            <a:spLocks noGrp="1"/>
          </p:cNvSpPr>
          <p:nvPr>
            <p:ph idx="1"/>
          </p:nvPr>
        </p:nvSpPr>
        <p:spPr>
          <a:xfrm>
            <a:off x="457200" y="1196752"/>
            <a:ext cx="8229600" cy="5256584"/>
          </a:xfrm>
        </p:spPr>
        <p:txBody>
          <a:bodyPr>
            <a:normAutofit fontScale="25000" lnSpcReduction="20000"/>
          </a:bodyPr>
          <a:lstStyle/>
          <a:p>
            <a:pPr marL="0" indent="0">
              <a:buNone/>
            </a:pPr>
            <a:r>
              <a:rPr lang="it-IT" sz="5600" i="1" dirty="0"/>
              <a:t>(Modalità dell'attestazione di conformità apposta su un </a:t>
            </a:r>
            <a:r>
              <a:rPr lang="it-IT" sz="5600" i="1" u="sng" dirty="0"/>
              <a:t>documento informatico separato) </a:t>
            </a:r>
            <a:endParaRPr lang="it-IT" sz="5600" u="sng" dirty="0"/>
          </a:p>
          <a:p>
            <a:pPr marL="0" indent="0" algn="just">
              <a:buNone/>
            </a:pPr>
            <a:r>
              <a:rPr lang="it-IT" sz="5600" dirty="0"/>
              <a:t>1. Quando si deve procedere ad attestare la conformità di una copia informatica, anche per immagine, ai sensi del terzo comma dell’art. 16 undecies del decreto legge 18 ottobre 2012, n. 179, convertito con modificazioni dalla legge 17 dicembre 2012, n. 212, l’attestazione è inserita in un documento informatico in formato PDF e contiene una sintetica descrizione del documento di cui si sta attestando la conformità nonché il relativo nome del file. Il documento informatico contenente l’attestazione è sottoscritto dal soggetto che compie l’attestazione con firma digitale o firma elettronica qualificata secondo quanto previsto all’articolo 12, comma 2. </a:t>
            </a:r>
          </a:p>
          <a:p>
            <a:pPr marL="0" indent="0" algn="just">
              <a:buNone/>
            </a:pPr>
            <a:r>
              <a:rPr lang="it-IT" sz="5600" dirty="0"/>
              <a:t>2. Se la copia informatica è destinata ad essere depositata secondo le regole tecniche previste dall’</a:t>
            </a:r>
            <a:r>
              <a:rPr lang="it-IT" sz="5600" dirty="0" err="1"/>
              <a:t>art.4</a:t>
            </a:r>
            <a:r>
              <a:rPr lang="it-IT" sz="5600" dirty="0"/>
              <a:t> del decreto legge 29 dicembre 2009, n. 193, convertito con modificazioni dalla legge 22 febbraio 2010, </a:t>
            </a:r>
            <a:r>
              <a:rPr lang="it-IT" sz="5600" dirty="0" err="1"/>
              <a:t>n.24</a:t>
            </a:r>
            <a:r>
              <a:rPr lang="it-IT" sz="5600" dirty="0"/>
              <a:t>, il documento informatico contenente l’attestazione è inserito come allegato nella “busta telematica” di cui all’articolo 14; i dati identificativi del documento informatico contenente l’attestazione, nonché del documento cui essa si riferisce, sono anche inseriti nel file DatiAtto.xml di cui all’articolo 12, comma 1, lettera e. </a:t>
            </a:r>
          </a:p>
          <a:p>
            <a:pPr marL="0" indent="0" algn="just">
              <a:buNone/>
            </a:pPr>
            <a:r>
              <a:rPr lang="it-IT" sz="5600" dirty="0"/>
              <a:t>3. Se la copia informatica è destinata ad essere notificata ai sensi dell’art. </a:t>
            </a:r>
            <a:r>
              <a:rPr lang="it-IT" sz="5600" dirty="0" err="1"/>
              <a:t>3-bis</a:t>
            </a:r>
            <a:r>
              <a:rPr lang="it-IT" sz="5600" dirty="0"/>
              <a:t> della legge 21 gennaio 1994, n. 53, gli elementi indicati al primo comma, sono inseriti nella relazione di notificazione. </a:t>
            </a:r>
          </a:p>
          <a:p>
            <a:pPr marL="0" indent="0" algn="just">
              <a:buNone/>
            </a:pPr>
            <a:r>
              <a:rPr lang="it-IT" sz="5600" dirty="0"/>
              <a:t>4. Nelle ipotesi diverse dai commi 2 e 3, se la copia informatica è destinata ad essere trasmessa tramite posta elettronica certificata, l’attestazione di cui al primo comma è inserita come allegato al messaggio di posta elettronica certificata. </a:t>
            </a:r>
          </a:p>
          <a:p>
            <a:pPr marL="0" indent="0" algn="just">
              <a:buNone/>
            </a:pPr>
            <a:r>
              <a:rPr lang="it-IT" sz="5600" dirty="0"/>
              <a:t>5. In ogni altra ipotesi, l’attestazione di conformità è inserita in un documento informatico in formato PDF contenente i medesimi elementi di cui al primo comma, l’impronta del documento informatico di cui si sta attestando la conformità e il riferimento temporale di cui all’articolo 4 comma 3 del </a:t>
            </a:r>
            <a:r>
              <a:rPr lang="it-IT" sz="5600" dirty="0" err="1"/>
              <a:t>D.P.C.M</a:t>
            </a:r>
            <a:r>
              <a:rPr lang="it-IT" sz="5600" dirty="0"/>
              <a:t>. 13 novembre 2014. Il documento informatico contenente l’attestazione è sottoscritto dal soggetto che compie l’attestazione con firma digitale o firma elettronica qualificata. L’impronta del documento può essere omessa in tutte le ipotesi in cui il documento informatico contenente l’attestazione di conformità è inserito, unitamente alla copia informatica del documento, in una struttura informatica idonea a garantire l’</a:t>
            </a:r>
            <a:r>
              <a:rPr lang="it-IT" sz="5600" dirty="0" err="1"/>
              <a:t>immodificabilità</a:t>
            </a:r>
            <a:r>
              <a:rPr lang="it-IT" sz="5600" dirty="0"/>
              <a:t> del suo contenuto. </a:t>
            </a:r>
          </a:p>
          <a:p>
            <a:pPr marL="0" indent="0" algn="just">
              <a:buNone/>
            </a:pPr>
            <a:r>
              <a:rPr lang="it-IT" sz="5600" dirty="0"/>
              <a:t>6. L’attestazione di conformità di cui ai commi precedenti può anche riferirsi a più documenti informatici</a:t>
            </a:r>
            <a:r>
              <a:rPr lang="it-IT" sz="4900" dirty="0"/>
              <a:t>. </a:t>
            </a:r>
          </a:p>
          <a:p>
            <a:pPr algn="just"/>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49</a:t>
            </a:fld>
            <a:endParaRPr lang="it-IT"/>
          </a:p>
        </p:txBody>
      </p:sp>
    </p:spTree>
    <p:extLst>
      <p:ext uri="{BB962C8B-B14F-4D97-AF65-F5344CB8AC3E}">
        <p14:creationId xmlns:p14="http://schemas.microsoft.com/office/powerpoint/2010/main" val="221501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42918"/>
            <a:ext cx="8229600" cy="5483245"/>
          </a:xfrm>
        </p:spPr>
        <p:txBody>
          <a:bodyPr/>
          <a:lstStyle/>
          <a:p>
            <a:pPr algn="just"/>
            <a:r>
              <a:rPr lang="it-IT" altLang="ko-KR" dirty="0">
                <a:ea typeface="Gulim" pitchFamily="34" charset="-127"/>
              </a:rPr>
              <a:t>i-quater) </a:t>
            </a:r>
            <a:r>
              <a:rPr lang="it-IT" altLang="ko-KR" dirty="0">
                <a:solidFill>
                  <a:srgbClr val="0066FF"/>
                </a:solidFill>
                <a:effectLst>
                  <a:outerShdw blurRad="38100" dist="38100" dir="2700000" algn="tl">
                    <a:srgbClr val="000000"/>
                  </a:outerShdw>
                </a:effectLst>
                <a:ea typeface="Gulim" pitchFamily="34" charset="-127"/>
              </a:rPr>
              <a:t>copia informatica di documento informatico</a:t>
            </a:r>
            <a:r>
              <a:rPr lang="it-IT" altLang="ko-KR" dirty="0">
                <a:ea typeface="Gulim" pitchFamily="34" charset="-127"/>
              </a:rPr>
              <a:t>: il documento informatico avente </a:t>
            </a:r>
            <a:r>
              <a:rPr lang="it-IT" altLang="ko-KR" u="sng" dirty="0">
                <a:ea typeface="Gulim" pitchFamily="34" charset="-127"/>
              </a:rPr>
              <a:t>contenuto identico</a:t>
            </a:r>
            <a:r>
              <a:rPr lang="it-IT" altLang="ko-KR" dirty="0">
                <a:ea typeface="Gulim" pitchFamily="34" charset="-127"/>
              </a:rPr>
              <a:t> a quello del documento da cui è tratto su supporto informatico </a:t>
            </a:r>
            <a:r>
              <a:rPr lang="it-IT" altLang="ko-KR" u="sng" dirty="0">
                <a:ea typeface="Gulim" pitchFamily="34" charset="-127"/>
              </a:rPr>
              <a:t>con diversa sequenza di valori binari;</a:t>
            </a:r>
            <a:r>
              <a:rPr lang="it-IT" altLang="ko-KR" dirty="0">
                <a:ea typeface="Gulim" pitchFamily="34" charset="-127"/>
              </a:rPr>
              <a:t> il medesimo </a:t>
            </a:r>
            <a:r>
              <a:rPr lang="it-IT" altLang="ko-KR" u="sng" dirty="0">
                <a:ea typeface="Gulim" pitchFamily="34" charset="-127"/>
              </a:rPr>
              <a:t>testo</a:t>
            </a:r>
            <a:r>
              <a:rPr lang="it-IT" altLang="ko-KR" dirty="0">
                <a:ea typeface="Gulim" pitchFamily="34" charset="-127"/>
              </a:rPr>
              <a:t> viene riprodotto con una diversa tecnica (</a:t>
            </a:r>
            <a:r>
              <a:rPr lang="it-IT" altLang="ko-KR" dirty="0">
                <a:solidFill>
                  <a:srgbClr val="FF0066"/>
                </a:solidFill>
                <a:effectLst>
                  <a:outerShdw blurRad="38100" dist="38100" dir="2700000" algn="tl">
                    <a:srgbClr val="000000"/>
                  </a:outerShdw>
                </a:effectLst>
                <a:ea typeface="Gulim" pitchFamily="34" charset="-127"/>
              </a:rPr>
              <a:t>si tratta della riproduzione del medesimo testo in un diverso formato informatico: ad esempio da .doc a .pdf; da .</a:t>
            </a:r>
            <a:r>
              <a:rPr lang="it-IT" altLang="ko-KR" dirty="0" err="1">
                <a:solidFill>
                  <a:srgbClr val="FF0066"/>
                </a:solidFill>
                <a:effectLst>
                  <a:outerShdw blurRad="38100" dist="38100" dir="2700000" algn="tl">
                    <a:srgbClr val="000000"/>
                  </a:outerShdw>
                </a:effectLst>
                <a:ea typeface="Gulim" pitchFamily="34" charset="-127"/>
              </a:rPr>
              <a:t>rtf</a:t>
            </a:r>
            <a:r>
              <a:rPr lang="it-IT" altLang="ko-KR" dirty="0">
                <a:solidFill>
                  <a:srgbClr val="FF0066"/>
                </a:solidFill>
                <a:effectLst>
                  <a:outerShdw blurRad="38100" dist="38100" dir="2700000" algn="tl">
                    <a:srgbClr val="000000"/>
                  </a:outerShdw>
                </a:effectLst>
                <a:ea typeface="Gulim" pitchFamily="34" charset="-127"/>
              </a:rPr>
              <a:t> a .doc; da .</a:t>
            </a:r>
            <a:r>
              <a:rPr lang="it-IT" altLang="ko-KR" dirty="0" err="1">
                <a:solidFill>
                  <a:srgbClr val="FF0066"/>
                </a:solidFill>
                <a:effectLst>
                  <a:outerShdw blurRad="38100" dist="38100" dir="2700000" algn="tl">
                    <a:srgbClr val="000000"/>
                  </a:outerShdw>
                </a:effectLst>
                <a:ea typeface="Gulim" pitchFamily="34" charset="-127"/>
              </a:rPr>
              <a:t>txt</a:t>
            </a:r>
            <a:r>
              <a:rPr lang="it-IT" altLang="ko-KR" dirty="0">
                <a:solidFill>
                  <a:srgbClr val="FF0066"/>
                </a:solidFill>
                <a:effectLst>
                  <a:outerShdw blurRad="38100" dist="38100" dir="2700000" algn="tl">
                    <a:srgbClr val="000000"/>
                  </a:outerShdw>
                </a:effectLst>
                <a:ea typeface="Gulim" pitchFamily="34" charset="-127"/>
              </a:rPr>
              <a:t> a </a:t>
            </a:r>
            <a:r>
              <a:rPr lang="it-IT" altLang="ko-KR" dirty="0" err="1">
                <a:solidFill>
                  <a:srgbClr val="FF0066"/>
                </a:solidFill>
                <a:effectLst>
                  <a:outerShdw blurRad="38100" dist="38100" dir="2700000" algn="tl">
                    <a:srgbClr val="000000"/>
                  </a:outerShdw>
                </a:effectLst>
                <a:ea typeface="Gulim" pitchFamily="34" charset="-127"/>
              </a:rPr>
              <a:t>rtf</a:t>
            </a:r>
            <a:r>
              <a:rPr lang="it-IT" altLang="ko-KR" dirty="0">
                <a:solidFill>
                  <a:srgbClr val="FF0066"/>
                </a:solidFill>
                <a:effectLst>
                  <a:outerShdw blurRad="38100" dist="38100" dir="2700000" algn="tl">
                    <a:srgbClr val="000000"/>
                  </a:outerShdw>
                </a:effectLst>
                <a:ea typeface="Gulim" pitchFamily="34" charset="-127"/>
              </a:rPr>
              <a:t>)</a:t>
            </a:r>
            <a:r>
              <a:rPr lang="it-IT" altLang="ko-KR" dirty="0">
                <a:ea typeface="Gulim" pitchFamily="34" charset="-127"/>
              </a:rPr>
              <a:t>;</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5</a:t>
            </a:fld>
            <a:endParaRPr lang="it-IT"/>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1° ipotesi: l’attestazione nel medesimo documento informatico</a:t>
            </a:r>
          </a:p>
        </p:txBody>
      </p:sp>
      <p:sp>
        <p:nvSpPr>
          <p:cNvPr id="3" name="Segnaposto contenuto 2"/>
          <p:cNvSpPr>
            <a:spLocks noGrp="1"/>
          </p:cNvSpPr>
          <p:nvPr>
            <p:ph idx="1"/>
          </p:nvPr>
        </p:nvSpPr>
        <p:spPr>
          <a:xfrm>
            <a:off x="457200" y="2420888"/>
            <a:ext cx="8229600" cy="3705275"/>
          </a:xfrm>
        </p:spPr>
        <p:txBody>
          <a:bodyPr/>
          <a:lstStyle/>
          <a:p>
            <a:pPr marL="0" indent="0" algn="just">
              <a:buNone/>
            </a:pPr>
            <a:r>
              <a:rPr lang="it-IT" dirty="0"/>
              <a:t>Vale tutto quanto sopra illustrato con riguardo alla attestazione delle copie informatiche estratte da un originale (copia autentica) analogico.</a:t>
            </a: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50</a:t>
            </a:fld>
            <a:endParaRPr lang="it-IT"/>
          </a:p>
        </p:txBody>
      </p:sp>
    </p:spTree>
    <p:extLst>
      <p:ext uri="{BB962C8B-B14F-4D97-AF65-F5344CB8AC3E}">
        <p14:creationId xmlns:p14="http://schemas.microsoft.com/office/powerpoint/2010/main" val="11591182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2° ipotesi: l’attestazione nel documento informatico separato</a:t>
            </a:r>
          </a:p>
        </p:txBody>
      </p:sp>
      <p:sp>
        <p:nvSpPr>
          <p:cNvPr id="3" name="Segnaposto contenuto 2"/>
          <p:cNvSpPr>
            <a:spLocks noGrp="1"/>
          </p:cNvSpPr>
          <p:nvPr>
            <p:ph idx="1"/>
          </p:nvPr>
        </p:nvSpPr>
        <p:spPr>
          <a:xfrm>
            <a:off x="457200" y="1628800"/>
            <a:ext cx="8229600" cy="4497363"/>
          </a:xfrm>
        </p:spPr>
        <p:txBody>
          <a:bodyPr/>
          <a:lstStyle/>
          <a:p>
            <a:pPr marL="0" indent="0" algn="just">
              <a:buNone/>
            </a:pPr>
            <a:r>
              <a:rPr lang="it-IT" dirty="0"/>
              <a:t>La semplice lettura dell’art. 19 ter risolve praticamente tutti i problemi.</a:t>
            </a:r>
          </a:p>
          <a:p>
            <a:pPr marL="0" indent="0" algn="just">
              <a:buNone/>
            </a:pPr>
            <a:r>
              <a:rPr lang="it-IT" dirty="0"/>
              <a:t>Gli accorgimenti da osservare sono quelli di effettuare la sommaria descrizione del file e di indicare correttamente il nome del file.</a:t>
            </a:r>
          </a:p>
          <a:p>
            <a:pPr marL="0" indent="0" algn="just">
              <a:buNone/>
            </a:pPr>
            <a:r>
              <a:rPr lang="it-IT" dirty="0"/>
              <a:t>Le copie e l’attestazione devono essere inserite nella stessa busta.</a:t>
            </a:r>
          </a:p>
          <a:p>
            <a:pPr marL="0" indent="0" algn="just">
              <a:buNone/>
            </a:pPr>
            <a:r>
              <a:rPr lang="it-IT" dirty="0"/>
              <a:t>Le copie non devono essere firmate. </a:t>
            </a: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51</a:t>
            </a:fld>
            <a:endParaRPr lang="it-IT"/>
          </a:p>
        </p:txBody>
      </p:sp>
    </p:spTree>
    <p:extLst>
      <p:ext uri="{BB962C8B-B14F-4D97-AF65-F5344CB8AC3E}">
        <p14:creationId xmlns:p14="http://schemas.microsoft.com/office/powerpoint/2010/main" val="1151119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Esempio di attestazione separata</a:t>
            </a:r>
          </a:p>
        </p:txBody>
      </p:sp>
      <p:sp>
        <p:nvSpPr>
          <p:cNvPr id="3" name="Segnaposto contenuto 2"/>
          <p:cNvSpPr>
            <a:spLocks noGrp="1"/>
          </p:cNvSpPr>
          <p:nvPr>
            <p:ph idx="1"/>
          </p:nvPr>
        </p:nvSpPr>
        <p:spPr/>
        <p:txBody>
          <a:bodyPr/>
          <a:lstStyle/>
          <a:p>
            <a:pPr marL="0" indent="0" algn="ctr">
              <a:buNone/>
            </a:pPr>
            <a:r>
              <a:rPr lang="it-IT" sz="1800" dirty="0"/>
              <a:t>ATTESTAZIONE DI CONFORMITA'</a:t>
            </a:r>
          </a:p>
          <a:p>
            <a:pPr marL="0" indent="0" algn="just">
              <a:buNone/>
            </a:pPr>
            <a:r>
              <a:rPr lang="it-IT" sz="1800" dirty="0"/>
              <a:t>Il sottoscritto avvocato ________ del Foro di ___________, cod.fisc. XXX XXX </a:t>
            </a:r>
            <a:r>
              <a:rPr lang="it-IT" sz="1800" dirty="0" err="1"/>
              <a:t>00X00</a:t>
            </a:r>
            <a:r>
              <a:rPr lang="it-IT" sz="1800" dirty="0"/>
              <a:t> </a:t>
            </a:r>
            <a:r>
              <a:rPr lang="it-IT" sz="1800" dirty="0" err="1"/>
              <a:t>X000X</a:t>
            </a:r>
            <a:r>
              <a:rPr lang="it-IT" sz="1800" dirty="0"/>
              <a:t> , procuratore di __________, cod. fisc. XXX XXX </a:t>
            </a:r>
            <a:r>
              <a:rPr lang="it-IT" sz="1800" dirty="0" err="1"/>
              <a:t>00X00</a:t>
            </a:r>
            <a:r>
              <a:rPr lang="it-IT" sz="1800" dirty="0"/>
              <a:t> </a:t>
            </a:r>
            <a:r>
              <a:rPr lang="it-IT" sz="1800" dirty="0" err="1"/>
              <a:t>X000X</a:t>
            </a:r>
            <a:r>
              <a:rPr lang="it-IT" sz="1800" dirty="0"/>
              <a:t>), in forza di procura alle liti rilasciata in data ______________</a:t>
            </a:r>
          </a:p>
          <a:p>
            <a:pPr marL="0" indent="0" algn="ctr">
              <a:buNone/>
            </a:pPr>
            <a:r>
              <a:rPr lang="it-IT" sz="1800" dirty="0"/>
              <a:t>ATTESTA</a:t>
            </a:r>
          </a:p>
          <a:p>
            <a:pPr marL="0" indent="0" algn="just">
              <a:buNone/>
            </a:pPr>
            <a:r>
              <a:rPr lang="it-IT" sz="1800" dirty="0"/>
              <a:t>che i file Ingiunzione.pdf, Decreto.pdf e Procura.pdf allegati alla busta informatica cui viene allegata la presente attestazione, recanti la copia informatica rispettivamente del ricorso per decreto ingiuntivo e del decreto ingiuntivo del Tribunale di Como n. 1234/2018, in data 16 marzo 2018, e della procura alle liti, sono conformi ai corrispondenti atti contenuti nel fascicolo informatico della causa civile iscritta presso la prima sezione civile del Tribunale di Como al n. 4321/2018, dal quale sono stati estratti.</a:t>
            </a:r>
          </a:p>
          <a:p>
            <a:pPr marL="0" indent="0">
              <a:buNone/>
            </a:pPr>
            <a:r>
              <a:rPr lang="it-IT" sz="1800" dirty="0"/>
              <a:t>Como, lì 16 marzo 2018.</a:t>
            </a:r>
          </a:p>
          <a:p>
            <a:pPr marL="0" indent="0">
              <a:buNone/>
            </a:pPr>
            <a:r>
              <a:rPr lang="it-IT" sz="1800" dirty="0"/>
              <a:t>(Documento firmato digitalmente) </a:t>
            </a:r>
          </a:p>
          <a:p>
            <a:pPr marL="0" indent="0" algn="just">
              <a:buNone/>
            </a:pPr>
            <a:endParaRPr lang="it-IT" sz="1800"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52</a:t>
            </a:fld>
            <a:endParaRPr lang="it-IT"/>
          </a:p>
        </p:txBody>
      </p:sp>
    </p:spTree>
    <p:extLst>
      <p:ext uri="{BB962C8B-B14F-4D97-AF65-F5344CB8AC3E}">
        <p14:creationId xmlns:p14="http://schemas.microsoft.com/office/powerpoint/2010/main" val="19326330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it-IT" dirty="0"/>
              <a:t>Altro esempio</a:t>
            </a:r>
          </a:p>
        </p:txBody>
      </p:sp>
      <p:sp>
        <p:nvSpPr>
          <p:cNvPr id="3" name="Segnaposto contenuto 2"/>
          <p:cNvSpPr>
            <a:spLocks noGrp="1"/>
          </p:cNvSpPr>
          <p:nvPr>
            <p:ph idx="1"/>
          </p:nvPr>
        </p:nvSpPr>
        <p:spPr>
          <a:xfrm>
            <a:off x="457200" y="1196752"/>
            <a:ext cx="8229600" cy="4929411"/>
          </a:xfrm>
        </p:spPr>
        <p:txBody>
          <a:bodyPr/>
          <a:lstStyle/>
          <a:p>
            <a:pPr marL="0" indent="0" algn="ctr">
              <a:buNone/>
            </a:pPr>
            <a:r>
              <a:rPr lang="it-IT" sz="1800" dirty="0"/>
              <a:t>ATTESTAZIONE DI CONFORMITA'</a:t>
            </a:r>
          </a:p>
          <a:p>
            <a:pPr marL="0" indent="0" algn="just">
              <a:buNone/>
            </a:pPr>
            <a:r>
              <a:rPr lang="it-IT" sz="1800" dirty="0"/>
              <a:t>Il sottoscritto avvocato ________ del Foro di ___________, cod.fisc. XXX XXX </a:t>
            </a:r>
            <a:r>
              <a:rPr lang="it-IT" sz="1800" dirty="0" err="1"/>
              <a:t>00X00</a:t>
            </a:r>
            <a:r>
              <a:rPr lang="it-IT" sz="1800" dirty="0"/>
              <a:t> </a:t>
            </a:r>
            <a:r>
              <a:rPr lang="it-IT" sz="1800" dirty="0" err="1"/>
              <a:t>X000X</a:t>
            </a:r>
            <a:r>
              <a:rPr lang="it-IT" sz="1800" dirty="0"/>
              <a:t> , procuratore di __________, cod. fisc. XXX XXX </a:t>
            </a:r>
            <a:r>
              <a:rPr lang="it-IT" sz="1800" dirty="0" err="1"/>
              <a:t>00X00</a:t>
            </a:r>
            <a:r>
              <a:rPr lang="it-IT" sz="1800" dirty="0"/>
              <a:t> </a:t>
            </a:r>
            <a:r>
              <a:rPr lang="it-IT" sz="1800" dirty="0" err="1"/>
              <a:t>X000X</a:t>
            </a:r>
            <a:r>
              <a:rPr lang="it-IT" sz="1800" dirty="0"/>
              <a:t>), in forza di procura alle liti rilasciata in data ______________</a:t>
            </a:r>
          </a:p>
          <a:p>
            <a:pPr marL="0" indent="0" algn="ctr">
              <a:buNone/>
            </a:pPr>
            <a:r>
              <a:rPr lang="it-IT" sz="1800" dirty="0"/>
              <a:t>ATTESTA</a:t>
            </a:r>
          </a:p>
          <a:p>
            <a:pPr marL="0" indent="0" algn="just">
              <a:buNone/>
            </a:pPr>
            <a:r>
              <a:rPr lang="it-IT" sz="1800" dirty="0"/>
              <a:t>1) che il file Ricorso.pdf recante la copia del ricorso per decreto ingiuntivo;</a:t>
            </a:r>
          </a:p>
          <a:p>
            <a:pPr marL="0" indent="0" algn="just">
              <a:buNone/>
            </a:pPr>
            <a:r>
              <a:rPr lang="it-IT" sz="1800" dirty="0"/>
              <a:t>2) che il file Decreto.pdf recante la copia del decreto ingiuntivo n. 1234/2018 del Tribunale di Como;</a:t>
            </a:r>
          </a:p>
          <a:p>
            <a:pPr marL="0" indent="0" algn="just">
              <a:buNone/>
            </a:pPr>
            <a:r>
              <a:rPr lang="it-IT" sz="1800" dirty="0"/>
              <a:t>3) che il file Procura.pdf recante la copia della procura alle liti;</a:t>
            </a:r>
          </a:p>
          <a:p>
            <a:pPr marL="0" indent="0" algn="just">
              <a:buNone/>
            </a:pPr>
            <a:r>
              <a:rPr lang="it-IT" sz="1800" dirty="0"/>
              <a:t>tutti allegati alla busta informatica cui viene allegata la presente attestazione sono conformi ai corrispondenti atti contenuti nel fascicolo informatico della causa civile iscritta presso la prima sezione civile del Tribunale di Como al n. 4321/2018, dal quale sono stati estratti.</a:t>
            </a:r>
          </a:p>
          <a:p>
            <a:pPr marL="0" indent="0">
              <a:buNone/>
            </a:pPr>
            <a:r>
              <a:rPr lang="it-IT" sz="1800" dirty="0"/>
              <a:t>Como, lì 16 marzo 2018.</a:t>
            </a:r>
          </a:p>
          <a:p>
            <a:pPr marL="0" indent="0">
              <a:buNone/>
            </a:pPr>
            <a:r>
              <a:rPr lang="it-IT" sz="1800" dirty="0"/>
              <a:t>(Documento firmato digitalmente) </a:t>
            </a:r>
          </a:p>
          <a:p>
            <a:pPr marL="0" indent="0" algn="just">
              <a:buNone/>
            </a:pPr>
            <a:endParaRPr lang="it-IT" sz="1800"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53</a:t>
            </a:fld>
            <a:endParaRPr lang="it-IT"/>
          </a:p>
        </p:txBody>
      </p:sp>
    </p:spTree>
    <p:extLst>
      <p:ext uri="{BB962C8B-B14F-4D97-AF65-F5344CB8AC3E}">
        <p14:creationId xmlns:p14="http://schemas.microsoft.com/office/powerpoint/2010/main" val="1670581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955484"/>
          </a:xfrm>
        </p:spPr>
        <p:txBody>
          <a:bodyPr/>
          <a:lstStyle/>
          <a:p>
            <a:r>
              <a:rPr lang="it-IT" b="1" dirty="0">
                <a:solidFill>
                  <a:srgbClr val="FF3300"/>
                </a:solidFill>
              </a:rPr>
              <a:t>4. </a:t>
            </a:r>
            <a:r>
              <a:rPr lang="it-IT" altLang="ko-KR" b="1" dirty="0">
                <a:solidFill>
                  <a:srgbClr val="FF3300"/>
                </a:solidFill>
                <a:ea typeface="굴림" pitchFamily="34" charset="-127"/>
              </a:rPr>
              <a:t>Attestazioni di conformità nell’ambito del processo esecutivo</a:t>
            </a:r>
            <a:endParaRPr lang="it-IT" dirty="0"/>
          </a:p>
        </p:txBody>
      </p:sp>
      <p:sp>
        <p:nvSpPr>
          <p:cNvPr id="3" name="Segnaposto contenuto 2"/>
          <p:cNvSpPr>
            <a:spLocks noGrp="1"/>
          </p:cNvSpPr>
          <p:nvPr>
            <p:ph idx="1"/>
          </p:nvPr>
        </p:nvSpPr>
        <p:spPr>
          <a:xfrm>
            <a:off x="457200" y="1412776"/>
            <a:ext cx="8229600" cy="5308699"/>
          </a:xfrm>
        </p:spPr>
        <p:txBody>
          <a:bodyPr/>
          <a:lstStyle/>
          <a:p>
            <a:pPr algn="just">
              <a:lnSpc>
                <a:spcPct val="80000"/>
              </a:lnSpc>
              <a:defRPr/>
            </a:pPr>
            <a:r>
              <a:rPr lang="it-IT" altLang="ko-KR" sz="1800" b="1" dirty="0">
                <a:ea typeface="굴림" pitchFamily="34" charset="-127"/>
              </a:rPr>
              <a:t>Il D.L. 132/2014 convertito con modifiche in L. 162/2014 è intervenuto anche sul comma 2 dell’art. 16 bis del  D.L. 18.10.2012, n. 179, convertito con modificazioni, dalla L. 17.12.2012, n. 221, come modificato dall’art. 52 del D.L. 24.06.2014 n. 90, convertito con modificazioni dalla L. 11.08.2014, n. 114,</a:t>
            </a:r>
          </a:p>
          <a:p>
            <a:pPr algn="just">
              <a:lnSpc>
                <a:spcPct val="80000"/>
              </a:lnSpc>
              <a:defRPr/>
            </a:pPr>
            <a:r>
              <a:rPr lang="it-IT" altLang="ko-KR" sz="1400" b="1" dirty="0">
                <a:ea typeface="굴림" pitchFamily="34" charset="-127"/>
              </a:rPr>
              <a:t>1. Salvo quanto previsto dal comma 5, a decorrere dal 30 giugno 2014 nei procedimenti civili, contenziosi o di volontaria giurisdizione, innanzi al tribunale, il deposito degli atti processuali e dei documenti da parte dei difensori delle parti precedentemente costituite ha luogo esclusivamente con modalità telematiche, nel rispetto della normativa anche regolamentare concernente la sottoscrizione, la trasmissione e la ricezione dei documenti informatici. Allo stesso modo si procede per il deposito degli atti e dei documenti da parte dei soggetti nominati o delegati dall'</a:t>
            </a:r>
            <a:r>
              <a:rPr lang="it-IT" altLang="ko-KR" sz="1400" b="1" dirty="0" err="1">
                <a:ea typeface="굴림" pitchFamily="34" charset="-127"/>
              </a:rPr>
              <a:t>autorita</a:t>
            </a:r>
            <a:r>
              <a:rPr lang="it-IT" altLang="ko-KR" sz="1400" b="1" dirty="0">
                <a:ea typeface="굴림" pitchFamily="34" charset="-127"/>
              </a:rPr>
              <a:t>' giudiziaria. Le parti provvedono, con le modalità di cui al presente comma. a depositare gli atti e i documenti provenienti dai soggetti da esse nominati. Per difensori non si intendono i dipendenti di cui si avvalgono le pubbliche amministrazioni per stare in giudizio personalmente (2)(3).</a:t>
            </a:r>
          </a:p>
          <a:p>
            <a:pPr algn="just">
              <a:lnSpc>
                <a:spcPct val="80000"/>
              </a:lnSpc>
              <a:defRPr/>
            </a:pPr>
            <a:r>
              <a:rPr lang="it-IT" altLang="ko-KR" sz="1800" b="1" dirty="0">
                <a:ea typeface="굴림" pitchFamily="34" charset="-127"/>
              </a:rPr>
              <a:t>2. Nei processi esecutivi di cui al libro III del codice di procedura civile la disposizione di cui al comma 1 si applica successivamente al deposito dell'atto con cui inizia l'esecuzione. </a:t>
            </a:r>
            <a:r>
              <a:rPr lang="it-IT" altLang="ko-KR" sz="1800" b="1" u="sng" dirty="0">
                <a:effectLst>
                  <a:outerShdw blurRad="38100" dist="38100" dir="2700000" algn="tl">
                    <a:srgbClr val="FFFFFF"/>
                  </a:outerShdw>
                </a:effectLst>
                <a:ea typeface="굴림" pitchFamily="34" charset="-127"/>
              </a:rPr>
              <a:t>A decorrere dal 31 marzo 2015</a:t>
            </a:r>
            <a:r>
              <a:rPr lang="it-IT" altLang="ko-KR" sz="1800" b="1" dirty="0">
                <a:ea typeface="굴림" pitchFamily="34" charset="-127"/>
              </a:rPr>
              <a:t>, il deposito nei procedimenti di espropriazione forzata della nota di iscrizione a ruolo ha luogo esclusivamente con modalità telematiche, nel rispetto della normativa anche regolamentare concernente la sottoscrizione, la trasmissione e la ricezione dei documenti informatici. Unitamente alla nota di iscrizione a ruolo sono depositati, con le medesime modalità, le copie conformi degli atti indicati dagli articoli 518, sesto comma , 543, quarto comma e 557, secondo comma, del codice di procedura civile. </a:t>
            </a:r>
            <a:r>
              <a:rPr lang="it-IT" altLang="ko-KR" sz="1800" dirty="0">
                <a:solidFill>
                  <a:srgbClr val="FF0000"/>
                </a:solidFill>
                <a:ea typeface="굴림" pitchFamily="34" charset="-127"/>
              </a:rPr>
              <a:t>Ai fini del presente comma, il difensore attesta la </a:t>
            </a:r>
            <a:r>
              <a:rPr lang="it-IT" altLang="ko-KR" sz="1800" dirty="0" err="1">
                <a:solidFill>
                  <a:srgbClr val="FF0000"/>
                </a:solidFill>
                <a:ea typeface="굴림" pitchFamily="34" charset="-127"/>
              </a:rPr>
              <a:t>conformita'</a:t>
            </a:r>
            <a:r>
              <a:rPr lang="it-IT" altLang="ko-KR" sz="1800" dirty="0">
                <a:solidFill>
                  <a:srgbClr val="FF0000"/>
                </a:solidFill>
                <a:ea typeface="굴림" pitchFamily="34" charset="-127"/>
              </a:rPr>
              <a:t> delle copie agli originali, </a:t>
            </a:r>
            <a:r>
              <a:rPr lang="it-IT" altLang="ko-KR" sz="1800" u="sng" dirty="0">
                <a:solidFill>
                  <a:srgbClr val="FF0000"/>
                </a:solidFill>
                <a:ea typeface="굴림" pitchFamily="34" charset="-127"/>
              </a:rPr>
              <a:t>anche fuori dai casi previsti dal comma 9-bis</a:t>
            </a:r>
            <a:r>
              <a:rPr lang="it-IT" altLang="ko-KR" sz="1800" dirty="0">
                <a:solidFill>
                  <a:srgbClr val="FF0000"/>
                </a:solidFill>
                <a:ea typeface="굴림" pitchFamily="34" charset="-127"/>
              </a:rPr>
              <a:t>  (D.L. 18.10.2012, n. 179)</a:t>
            </a:r>
          </a:p>
          <a:p>
            <a:endParaRPr lang="it-IT" sz="1800"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54</a:t>
            </a:fld>
            <a:endParaRPr lang="it-IT"/>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ko-KR" sz="3200" dirty="0">
                <a:solidFill>
                  <a:srgbClr val="FF3300"/>
                </a:solidFill>
                <a:ea typeface="굴림" pitchFamily="34" charset="-127"/>
              </a:rPr>
              <a:t> LE FONTI NORMATIVE</a:t>
            </a:r>
            <a:endParaRPr lang="it-IT" sz="3200" dirty="0"/>
          </a:p>
        </p:txBody>
      </p:sp>
      <p:sp>
        <p:nvSpPr>
          <p:cNvPr id="3" name="Segnaposto contenuto 2"/>
          <p:cNvSpPr>
            <a:spLocks noGrp="1"/>
          </p:cNvSpPr>
          <p:nvPr>
            <p:ph idx="1"/>
          </p:nvPr>
        </p:nvSpPr>
        <p:spPr>
          <a:xfrm>
            <a:off x="571472" y="1428736"/>
            <a:ext cx="8115328" cy="5072098"/>
          </a:xfrm>
        </p:spPr>
        <p:txBody>
          <a:bodyPr/>
          <a:lstStyle/>
          <a:p>
            <a:pPr algn="just"/>
            <a:r>
              <a:rPr lang="it-IT" altLang="ko-KR" sz="2400" b="1" dirty="0">
                <a:ea typeface="굴림" pitchFamily="34" charset="-127"/>
              </a:rPr>
              <a:t>Art. 518 </a:t>
            </a:r>
            <a:r>
              <a:rPr lang="it-IT" altLang="ko-KR" sz="2400" b="1" dirty="0" err="1">
                <a:ea typeface="굴림" pitchFamily="34" charset="-127"/>
              </a:rPr>
              <a:t>c.p.c.</a:t>
            </a:r>
            <a:r>
              <a:rPr lang="it-IT" altLang="ko-KR" sz="2400" b="1" dirty="0">
                <a:ea typeface="굴림" pitchFamily="34" charset="-127"/>
              </a:rPr>
              <a:t> (Forma del pignoramento)</a:t>
            </a:r>
          </a:p>
          <a:p>
            <a:pPr algn="just"/>
            <a:r>
              <a:rPr lang="it-IT" altLang="ko-KR" sz="2000" dirty="0" err="1">
                <a:solidFill>
                  <a:srgbClr val="FF0000"/>
                </a:solidFill>
                <a:ea typeface="굴림" pitchFamily="34" charset="-127"/>
              </a:rPr>
              <a:t>VI</a:t>
            </a:r>
            <a:r>
              <a:rPr lang="it-IT" altLang="ko-KR" sz="2000" dirty="0">
                <a:solidFill>
                  <a:srgbClr val="FF0000"/>
                </a:solidFill>
                <a:ea typeface="굴림" pitchFamily="34" charset="-127"/>
              </a:rPr>
              <a:t> comma</a:t>
            </a:r>
            <a:r>
              <a:rPr lang="it-IT" altLang="ko-KR" sz="2000" b="1" dirty="0">
                <a:solidFill>
                  <a:srgbClr val="FF0000"/>
                </a:solidFill>
                <a:ea typeface="굴림" pitchFamily="34" charset="-127"/>
              </a:rPr>
              <a:t>. </a:t>
            </a:r>
            <a:r>
              <a:rPr lang="it-IT" altLang="ko-KR" sz="2000" b="1" i="1" dirty="0">
                <a:ea typeface="굴림" pitchFamily="34" charset="-127"/>
              </a:rPr>
              <a:t>Compiute le operazioni, l'ufficiale giudiziario consegna senza ritardo al creditore il PROCESSO VERBALE, IL TITOLO ESECUTIVO E IL PRECETTO.</a:t>
            </a:r>
            <a:r>
              <a:rPr lang="it-IT" altLang="ko-KR" sz="2000" b="1" dirty="0">
                <a:ea typeface="굴림" pitchFamily="34" charset="-127"/>
              </a:rPr>
              <a:t> </a:t>
            </a:r>
            <a:r>
              <a:rPr lang="it-IT" altLang="ko-KR" sz="2000" b="1" dirty="0">
                <a:solidFill>
                  <a:schemeClr val="hlink"/>
                </a:solidFill>
                <a:ea typeface="굴림" pitchFamily="34" charset="-127"/>
              </a:rPr>
              <a:t>Il creditore deve depositare nella cancelleria del tribunale competente per l'esecuzione la nota di iscrizione a ruolo, con copie conformi degli atti di cui al periodo precedente , entro quindici giorni dalla consegna. </a:t>
            </a:r>
            <a:r>
              <a:rPr lang="it-IT" altLang="ko-KR" sz="2000" b="1" u="sng" dirty="0">
                <a:solidFill>
                  <a:srgbClr val="FF0000"/>
                </a:solidFill>
                <a:ea typeface="굴림" pitchFamily="34" charset="-127"/>
              </a:rPr>
              <a:t>La conformità di tali copie è attestata dall'avvocato del creditore ai soli fini del presente articolo</a:t>
            </a:r>
            <a:r>
              <a:rPr lang="it-IT" altLang="ko-KR" sz="2000" b="1" dirty="0">
                <a:ea typeface="굴림" pitchFamily="34" charset="-127"/>
              </a:rPr>
              <a:t>. </a:t>
            </a:r>
            <a:r>
              <a:rPr lang="it-IT" altLang="ko-KR" sz="2000" b="1" i="1" dirty="0">
                <a:ea typeface="굴림" pitchFamily="34" charset="-127"/>
              </a:rPr>
              <a:t>Il cancelliere al momento del deposito forma il fascicolo dell'esecuzione. Sino alla scadenza del termine di cui all'articolo </a:t>
            </a:r>
            <a:r>
              <a:rPr lang="it-IT" altLang="ko-KR" sz="2000" b="1" i="1" dirty="0">
                <a:ea typeface="굴림" pitchFamily="34" charset="-127"/>
                <a:hlinkClick r:id="rId2"/>
              </a:rPr>
              <a:t>497</a:t>
            </a:r>
            <a:r>
              <a:rPr lang="it-IT" altLang="ko-KR" sz="2000" b="1" i="1" dirty="0">
                <a:ea typeface="굴림" pitchFamily="34" charset="-127"/>
              </a:rPr>
              <a:t> copia del processo verbale è conservata dall'ufficiale giudiziario a disposizione del debitore. </a:t>
            </a:r>
            <a:r>
              <a:rPr lang="it-IT" altLang="ko-KR" sz="2000" b="1" i="1" u="sng" dirty="0">
                <a:ea typeface="굴림" pitchFamily="34" charset="-127"/>
              </a:rPr>
              <a:t>Il pignoramento perde efficacia quando la nota di iscrizione a ruolo e le copie degli atti di cui al primo periodo del presente comma sono depositate oltre il termine di </a:t>
            </a:r>
            <a:r>
              <a:rPr lang="it-IT" altLang="ko-KR" sz="2000" b="1" i="1" u="sng" dirty="0">
                <a:solidFill>
                  <a:srgbClr val="FF0000"/>
                </a:solidFill>
                <a:ea typeface="굴림" pitchFamily="34" charset="-127"/>
              </a:rPr>
              <a:t>QUINDICI GIORNI </a:t>
            </a:r>
            <a:r>
              <a:rPr lang="it-IT" altLang="ko-KR" sz="2000" b="1" i="1" u="sng" dirty="0">
                <a:ea typeface="굴림" pitchFamily="34" charset="-127"/>
              </a:rPr>
              <a:t>dalla consegna al creditore</a:t>
            </a:r>
            <a:r>
              <a:rPr lang="it-IT" altLang="ko-KR" sz="2000" b="1" i="1" dirty="0">
                <a:ea typeface="굴림" pitchFamily="34" charset="-127"/>
              </a:rPr>
              <a:t> (2).</a:t>
            </a:r>
            <a:r>
              <a:rPr lang="it-IT" altLang="ko-KR" sz="2000" i="1" dirty="0">
                <a:ea typeface="굴림" pitchFamily="34" charset="-127"/>
              </a:rPr>
              <a:t> </a:t>
            </a:r>
            <a:endParaRPr lang="it-IT" sz="2000" i="1" dirty="0"/>
          </a:p>
          <a:p>
            <a:pPr algn="just"/>
            <a:r>
              <a:rPr lang="it-IT" sz="1200" b="1" dirty="0"/>
              <a:t>2) Comma sostituito dall'</a:t>
            </a:r>
            <a:r>
              <a:rPr lang="it-IT" sz="1200" b="1" dirty="0">
                <a:hlinkClick r:id="rId3"/>
              </a:rPr>
              <a:t>art. 18 d.l. 12 settembre 2014 n. 132</a:t>
            </a:r>
            <a:r>
              <a:rPr lang="it-IT" sz="1200" b="1" dirty="0"/>
              <a:t>, modificato in sede di conversione dalla </a:t>
            </a:r>
            <a:r>
              <a:rPr lang="it-IT" sz="1200" b="1" dirty="0">
                <a:hlinkClick r:id="rId4"/>
              </a:rPr>
              <a:t>l. 10 novembre 2014, n. 162</a:t>
            </a:r>
            <a:r>
              <a:rPr lang="it-IT" sz="1200" b="1" dirty="0"/>
              <a:t>. A norma del comma 3, del medesimo </a:t>
            </a:r>
            <a:r>
              <a:rPr lang="it-IT" sz="1200" b="1" dirty="0">
                <a:hlinkClick r:id="rId3"/>
              </a:rPr>
              <a:t>art. 18 </a:t>
            </a:r>
            <a:r>
              <a:rPr lang="it-IT" sz="1200" b="1" dirty="0"/>
              <a:t>, le disposizioni di cui al presente comma si applicano ai procedimenti esecutivi iniziati a decorrere dal trentesimo giorno successivo all'entrata in vigore della legge di conversione</a:t>
            </a: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55</a:t>
            </a:fld>
            <a:endParaRPr lang="it-IT"/>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57232"/>
            <a:ext cx="8229600" cy="5268931"/>
          </a:xfrm>
        </p:spPr>
        <p:txBody>
          <a:bodyPr/>
          <a:lstStyle/>
          <a:p>
            <a:pPr algn="ctr">
              <a:lnSpc>
                <a:spcPct val="80000"/>
              </a:lnSpc>
            </a:pPr>
            <a:r>
              <a:rPr lang="it-IT" sz="2200" b="1" dirty="0">
                <a:ea typeface="굴림" pitchFamily="34" charset="-127"/>
              </a:rPr>
              <a:t>ARTICOLO 521 bis </a:t>
            </a:r>
            <a:r>
              <a:rPr lang="it-IT" sz="2200" b="1" dirty="0" err="1">
                <a:ea typeface="굴림" pitchFamily="34" charset="-127"/>
              </a:rPr>
              <a:t>cpc</a:t>
            </a:r>
            <a:endParaRPr lang="it-IT" sz="2200" b="1" dirty="0">
              <a:ea typeface="굴림" pitchFamily="34" charset="-127"/>
            </a:endParaRPr>
          </a:p>
          <a:p>
            <a:pPr algn="ctr">
              <a:lnSpc>
                <a:spcPct val="80000"/>
              </a:lnSpc>
            </a:pPr>
            <a:r>
              <a:rPr lang="it-IT" sz="2200" b="1" dirty="0">
                <a:ea typeface="굴림" pitchFamily="34" charset="-127"/>
              </a:rPr>
              <a:t>Pignoramento e custodia di autoveicoli, motoveicoli e rimorchi </a:t>
            </a:r>
          </a:p>
          <a:p>
            <a:pPr algn="just">
              <a:lnSpc>
                <a:spcPct val="80000"/>
              </a:lnSpc>
            </a:pPr>
            <a:r>
              <a:rPr lang="it-IT" sz="2200" b="1" i="1" dirty="0">
                <a:ea typeface="굴림" pitchFamily="34" charset="-127"/>
              </a:rPr>
              <a:t>(Articolo inserito, in sede di conversione, dall'</a:t>
            </a:r>
            <a:r>
              <a:rPr lang="it-IT" sz="2200" b="1" i="1" dirty="0">
                <a:ea typeface="굴림" pitchFamily="34" charset="-127"/>
                <a:hlinkClick r:id="rId2"/>
              </a:rPr>
              <a:t>art. 19 d.l. 12 settembre 2014 n. 132</a:t>
            </a:r>
            <a:r>
              <a:rPr lang="it-IT" sz="2200" b="1" i="1" dirty="0">
                <a:ea typeface="굴림" pitchFamily="34" charset="-127"/>
              </a:rPr>
              <a:t>, </a:t>
            </a:r>
            <a:r>
              <a:rPr lang="it-IT" sz="2200" b="1" i="1" dirty="0" err="1">
                <a:ea typeface="굴림" pitchFamily="34" charset="-127"/>
              </a:rPr>
              <a:t>conv</a:t>
            </a:r>
            <a:r>
              <a:rPr lang="it-IT" sz="2200" b="1" i="1" dirty="0">
                <a:ea typeface="굴림" pitchFamily="34" charset="-127"/>
              </a:rPr>
              <a:t>., con modif., in </a:t>
            </a:r>
            <a:r>
              <a:rPr lang="it-IT" sz="2200" b="1" i="1" dirty="0">
                <a:ea typeface="굴림" pitchFamily="34" charset="-127"/>
                <a:hlinkClick r:id="rId3"/>
              </a:rPr>
              <a:t>l. 10 novembre 2014, n. 162</a:t>
            </a:r>
            <a:r>
              <a:rPr lang="it-IT" sz="2200" b="1" i="1" dirty="0">
                <a:ea typeface="굴림" pitchFamily="34" charset="-127"/>
              </a:rPr>
              <a:t>. Le disposizioni di cui al presente articolo si applicano ai procedimenti iniziati a decorrere dal trentesimo giorno dall'entrata in vigore della legge di conversione)</a:t>
            </a:r>
          </a:p>
          <a:p>
            <a:pPr algn="just">
              <a:lnSpc>
                <a:spcPct val="80000"/>
              </a:lnSpc>
            </a:pPr>
            <a:r>
              <a:rPr lang="it-IT" sz="2200" dirty="0"/>
              <a:t>. </a:t>
            </a:r>
          </a:p>
          <a:p>
            <a:pPr algn="just">
              <a:lnSpc>
                <a:spcPct val="80000"/>
              </a:lnSpc>
            </a:pPr>
            <a:r>
              <a:rPr lang="it-IT" sz="2200" dirty="0"/>
              <a:t>[V]. Eseguita l'ultima notificazione, l'ufficiale giudiziario consegna senza ritardo al creditore l'atto di pignoramento </a:t>
            </a:r>
            <a:r>
              <a:rPr lang="it-IT" sz="2200" dirty="0" err="1"/>
              <a:t>perchè</a:t>
            </a:r>
            <a:r>
              <a:rPr lang="it-IT" sz="2200" dirty="0"/>
              <a:t> proceda alla trascrizione nei pubblici registri. </a:t>
            </a:r>
            <a:r>
              <a:rPr lang="it-IT" sz="2200" b="1" u="sng" dirty="0"/>
              <a:t>Entro </a:t>
            </a:r>
            <a:r>
              <a:rPr lang="it-IT" sz="2200" b="1" u="sng" dirty="0">
                <a:solidFill>
                  <a:srgbClr val="FF0000"/>
                </a:solidFill>
              </a:rPr>
              <a:t>TRENTA GIORNI </a:t>
            </a:r>
            <a:r>
              <a:rPr lang="it-IT" sz="2200" b="1" u="sng" dirty="0"/>
              <a:t>dalla comunicazione</a:t>
            </a:r>
            <a:r>
              <a:rPr lang="it-IT" sz="2200" dirty="0"/>
              <a:t> di cui al terzo comma, il creditore deve depositare nella cancelleria del tribunale competente per l'esecuzione la nota di iscrizione a ruolo, con copie conformi del titolo esecutivo, del precetto, dell'atto di pignoramento e della nota di trascrizione. </a:t>
            </a:r>
            <a:r>
              <a:rPr lang="it-IT" sz="2200" b="1" u="sng" dirty="0">
                <a:solidFill>
                  <a:srgbClr val="FF0000"/>
                </a:solidFill>
              </a:rPr>
              <a:t>La conformità di tali copie è attestata dall'avvocato del creditore ai soli fini del presente articolo</a:t>
            </a:r>
            <a:r>
              <a:rPr lang="it-IT" sz="2200" dirty="0">
                <a:solidFill>
                  <a:srgbClr val="FF0000"/>
                </a:solidFill>
              </a:rPr>
              <a:t>. . </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56</a:t>
            </a:fld>
            <a:endParaRPr lang="it-IT"/>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42984"/>
            <a:ext cx="8229600" cy="4983179"/>
          </a:xfrm>
        </p:spPr>
        <p:txBody>
          <a:bodyPr/>
          <a:lstStyle/>
          <a:p>
            <a:pPr algn="ctr"/>
            <a:r>
              <a:rPr lang="it-IT" altLang="ko-KR" sz="2200" dirty="0">
                <a:ea typeface="굴림" pitchFamily="34" charset="-127"/>
              </a:rPr>
              <a:t>Art. 543 </a:t>
            </a:r>
            <a:r>
              <a:rPr lang="it-IT" altLang="ko-KR" sz="2200" dirty="0" err="1">
                <a:ea typeface="굴림" pitchFamily="34" charset="-127"/>
              </a:rPr>
              <a:t>cpc</a:t>
            </a:r>
            <a:r>
              <a:rPr lang="it-IT" altLang="ko-KR" sz="2200" dirty="0">
                <a:ea typeface="굴림" pitchFamily="34" charset="-127"/>
              </a:rPr>
              <a:t> (Forma del pignoramento) (esecuzioni presso terzi)</a:t>
            </a:r>
            <a:endParaRPr lang="it-IT" altLang="ko-KR" sz="2200" b="1" dirty="0">
              <a:ea typeface="굴림" pitchFamily="34" charset="-127"/>
            </a:endParaRPr>
          </a:p>
          <a:p>
            <a:pPr algn="just"/>
            <a:r>
              <a:rPr lang="it-IT" altLang="ko-KR" sz="2200" b="1" dirty="0">
                <a:ea typeface="굴림" pitchFamily="34" charset="-127"/>
              </a:rPr>
              <a:t>IV Comma) </a:t>
            </a:r>
            <a:r>
              <a:rPr lang="it-IT" altLang="ko-KR" sz="2200" b="1" i="1" dirty="0">
                <a:ea typeface="굴림" pitchFamily="34" charset="-127"/>
              </a:rPr>
              <a:t>Eseguita l'ultima notificazione, l'ufficiale giudiziario consegna senza ritardo al creditore l'originale dell'atto di citazione. </a:t>
            </a:r>
            <a:r>
              <a:rPr lang="it-IT" altLang="ko-KR" sz="2200" b="1" i="1" dirty="0">
                <a:solidFill>
                  <a:schemeClr val="hlink"/>
                </a:solidFill>
                <a:ea typeface="굴림" pitchFamily="34" charset="-127"/>
              </a:rPr>
              <a:t>Il creditore deve depositare nella cancelleria del tribunale competente per l'esecuzione la nota di iscrizione a ruolo, con copie conformi dell'atto di citazione, del titolo esecutivo e del precetto, entro </a:t>
            </a:r>
            <a:r>
              <a:rPr lang="it-IT" altLang="ko-KR" sz="2200" b="1" i="1" u="sng" dirty="0">
                <a:solidFill>
                  <a:schemeClr val="hlink"/>
                </a:solidFill>
                <a:ea typeface="굴림" pitchFamily="34" charset="-127"/>
              </a:rPr>
              <a:t>trenta giorni</a:t>
            </a:r>
            <a:r>
              <a:rPr lang="it-IT" altLang="ko-KR" sz="2200" b="1" i="1" dirty="0">
                <a:solidFill>
                  <a:schemeClr val="hlink"/>
                </a:solidFill>
                <a:ea typeface="굴림" pitchFamily="34" charset="-127"/>
              </a:rPr>
              <a:t> dalla consegna. </a:t>
            </a:r>
            <a:r>
              <a:rPr lang="it-IT" altLang="ko-KR" sz="2200" b="1" i="1" u="sng" dirty="0">
                <a:solidFill>
                  <a:srgbClr val="FF0000"/>
                </a:solidFill>
                <a:ea typeface="굴림" pitchFamily="34" charset="-127"/>
              </a:rPr>
              <a:t>La conformità di tali copie è attestata dall'avvocato del creditore ai soli fini del presente articolo</a:t>
            </a:r>
            <a:r>
              <a:rPr lang="it-IT" altLang="ko-KR" sz="2200" b="1" i="1" dirty="0">
                <a:ea typeface="굴림" pitchFamily="34" charset="-127"/>
              </a:rPr>
              <a:t>. Il cancelliere al momento del deposito forma il fascicolo dell'esecuzione. Il pignoramento perde efficacia quando la nota di iscrizione a ruolo e le copie degli atti di cui al secondo periodo sono depositate oltre il termine di </a:t>
            </a:r>
            <a:r>
              <a:rPr lang="it-IT" altLang="ko-KR" sz="2200" b="1" i="1" u="sng" dirty="0">
                <a:solidFill>
                  <a:srgbClr val="FF0000"/>
                </a:solidFill>
                <a:ea typeface="굴림" pitchFamily="34" charset="-127"/>
              </a:rPr>
              <a:t>TRENTA GIORNI</a:t>
            </a:r>
            <a:r>
              <a:rPr lang="it-IT" altLang="ko-KR" sz="2200" b="1" i="1" dirty="0">
                <a:solidFill>
                  <a:srgbClr val="FF0000"/>
                </a:solidFill>
                <a:ea typeface="굴림" pitchFamily="34" charset="-127"/>
              </a:rPr>
              <a:t> </a:t>
            </a:r>
            <a:r>
              <a:rPr lang="it-IT" altLang="ko-KR" sz="2200" b="1" i="1" dirty="0">
                <a:ea typeface="굴림" pitchFamily="34" charset="-127"/>
              </a:rPr>
              <a:t>dalla consegna al creditore</a:t>
            </a:r>
            <a:r>
              <a:rPr lang="it-IT" altLang="ko-KR" sz="2200" b="1" dirty="0">
                <a:ea typeface="굴림" pitchFamily="34" charset="-127"/>
              </a:rPr>
              <a:t>.</a:t>
            </a:r>
            <a:endParaRPr lang="it-IT" sz="2200" b="1" dirty="0"/>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57</a:t>
            </a:fld>
            <a:endParaRPr lang="it-IT"/>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nSpc>
                <a:spcPct val="80000"/>
              </a:lnSpc>
              <a:buNone/>
            </a:pPr>
            <a:r>
              <a:rPr lang="it-IT" altLang="ko-KR" b="1" dirty="0">
                <a:ea typeface="굴림" pitchFamily="34" charset="-127"/>
              </a:rPr>
              <a:t>Art. </a:t>
            </a:r>
            <a:r>
              <a:rPr lang="it-IT" altLang="ko-KR" sz="2000" b="1" dirty="0">
                <a:ea typeface="굴림" pitchFamily="34" charset="-127"/>
              </a:rPr>
              <a:t>557 </a:t>
            </a:r>
            <a:r>
              <a:rPr lang="it-IT" altLang="ko-KR" sz="2000" b="1" dirty="0" err="1">
                <a:ea typeface="굴림" pitchFamily="34" charset="-127"/>
              </a:rPr>
              <a:t>c.p.c.</a:t>
            </a:r>
            <a:r>
              <a:rPr lang="it-IT" altLang="ko-KR" sz="2000" b="1" dirty="0">
                <a:ea typeface="굴림" pitchFamily="34" charset="-127"/>
              </a:rPr>
              <a:t> (Deposito atto di  pignoramento) (Esecuzioni Immobiliari)</a:t>
            </a:r>
            <a:endParaRPr lang="it-IT" altLang="ko-KR" sz="2000" dirty="0">
              <a:ea typeface="굴림" pitchFamily="34" charset="-127"/>
            </a:endParaRPr>
          </a:p>
          <a:p>
            <a:pPr algn="just">
              <a:lnSpc>
                <a:spcPct val="80000"/>
              </a:lnSpc>
            </a:pPr>
            <a:r>
              <a:rPr lang="it-IT" altLang="ko-KR" sz="2000" dirty="0">
                <a:ea typeface="굴림" pitchFamily="34" charset="-127"/>
              </a:rPr>
              <a:t>[I]</a:t>
            </a:r>
            <a:r>
              <a:rPr lang="it-IT" altLang="ko-KR" sz="2000" b="1" dirty="0">
                <a:ea typeface="굴림" pitchFamily="34" charset="-127"/>
              </a:rPr>
              <a:t>. Eseguita l'ultima notificazione, l'ufficiale giudiziario consegna senza ritardo al creditore l'atto di pignoramento e la nota di trascrizione restituitagli dal conservatore dei registri immobiliari.</a:t>
            </a:r>
            <a:endParaRPr lang="it-IT" altLang="ko-KR" sz="2000" dirty="0">
              <a:ea typeface="굴림" pitchFamily="34" charset="-127"/>
            </a:endParaRPr>
          </a:p>
          <a:p>
            <a:pPr algn="just">
              <a:lnSpc>
                <a:spcPct val="80000"/>
              </a:lnSpc>
            </a:pPr>
            <a:r>
              <a:rPr lang="it-IT" altLang="ko-KR" sz="2000" dirty="0">
                <a:ea typeface="굴림" pitchFamily="34" charset="-127"/>
              </a:rPr>
              <a:t>[II]</a:t>
            </a:r>
            <a:r>
              <a:rPr lang="it-IT" altLang="ko-KR" sz="2000" b="1" dirty="0">
                <a:ea typeface="굴림" pitchFamily="34" charset="-127"/>
              </a:rPr>
              <a:t>. Il creditore deve depositare nella cancelleria del tribunale competente per l'esecuzione la nota di iscrizione a ruolo, con copie conformi del titolo esecutivo, del precetto, dell'atto di pignoramento e della nota di trascrizione</a:t>
            </a:r>
            <a:r>
              <a:rPr lang="it-IT" altLang="ko-KR" sz="2000" b="1" dirty="0">
                <a:solidFill>
                  <a:srgbClr val="FF0000"/>
                </a:solidFill>
                <a:ea typeface="굴림" pitchFamily="34" charset="-127"/>
              </a:rPr>
              <a:t> ENTRO QUINDICI GIORNI </a:t>
            </a:r>
            <a:r>
              <a:rPr lang="it-IT" altLang="ko-KR" sz="2000" b="1" dirty="0">
                <a:ea typeface="굴림" pitchFamily="34" charset="-127"/>
              </a:rPr>
              <a:t>dalla consegna dell'atto di pignoramento. Il cancelliere forma il fascicolo dell'esecuzione. </a:t>
            </a:r>
            <a:r>
              <a:rPr lang="it-IT" altLang="ko-KR" sz="2000" b="1" u="sng" dirty="0">
                <a:solidFill>
                  <a:srgbClr val="FF0000"/>
                </a:solidFill>
                <a:ea typeface="굴림" pitchFamily="34" charset="-127"/>
              </a:rPr>
              <a:t>La conformità di tali copie è attestata dall'avvocato del creditore ai soli fini del presente articolo</a:t>
            </a:r>
            <a:r>
              <a:rPr lang="it-IT" altLang="ko-KR" sz="2000" b="1" dirty="0">
                <a:ea typeface="굴림" pitchFamily="34" charset="-127"/>
              </a:rPr>
              <a:t>. Nell'ipotesi di cui all'articolo </a:t>
            </a:r>
            <a:r>
              <a:rPr lang="it-IT" altLang="ko-KR" sz="2000" b="1" dirty="0">
                <a:ea typeface="굴림" pitchFamily="34" charset="-127"/>
                <a:hlinkClick r:id="rId2"/>
              </a:rPr>
              <a:t>555</a:t>
            </a:r>
            <a:r>
              <a:rPr lang="it-IT" altLang="ko-KR" sz="2000" b="1" dirty="0">
                <a:ea typeface="굴림" pitchFamily="34" charset="-127"/>
              </a:rPr>
              <a:t>, ultimo comma, il creditore deve depositare la nota di trascrizione </a:t>
            </a:r>
            <a:r>
              <a:rPr lang="it-IT" altLang="ko-KR" sz="2000" u="sng" dirty="0">
                <a:solidFill>
                  <a:srgbClr val="FFFF00"/>
                </a:solidFill>
                <a:ea typeface="굴림" pitchFamily="34" charset="-127"/>
              </a:rPr>
              <a:t>appena restituitagli </a:t>
            </a:r>
            <a:r>
              <a:rPr lang="it-IT" altLang="ko-KR" sz="2000" b="1" dirty="0">
                <a:ea typeface="굴림" pitchFamily="34" charset="-127"/>
              </a:rPr>
              <a:t>dal conservatore dei registri immobiliari.</a:t>
            </a:r>
            <a:endParaRPr lang="it-IT" altLang="ko-KR" sz="2000" dirty="0">
              <a:ea typeface="굴림" pitchFamily="34" charset="-127"/>
            </a:endParaRPr>
          </a:p>
          <a:p>
            <a:pPr algn="just">
              <a:lnSpc>
                <a:spcPct val="80000"/>
              </a:lnSpc>
            </a:pPr>
            <a:r>
              <a:rPr lang="it-IT" altLang="ko-KR" sz="2000" dirty="0">
                <a:ea typeface="굴림" pitchFamily="34" charset="-127"/>
              </a:rPr>
              <a:t>[III]</a:t>
            </a:r>
            <a:r>
              <a:rPr lang="it-IT" altLang="ko-KR" sz="2000" b="1" dirty="0">
                <a:ea typeface="굴림" pitchFamily="34" charset="-127"/>
              </a:rPr>
              <a:t>. Il cancelliere forma il fascicolo dell'esecuzione. Il pignoramento perde efficacia quando la nota di iscrizione a ruolo e le copie dell'atto di pignoramento, del titolo esecutivo e del precetto sono depositate oltre il termine di quindici giorni dalla consegna al creditore</a:t>
            </a:r>
            <a:r>
              <a:rPr lang="it-IT" altLang="ko-KR" sz="2000" dirty="0">
                <a:ea typeface="굴림" pitchFamily="34" charset="-127"/>
              </a:rPr>
              <a:t>.</a:t>
            </a:r>
            <a:endParaRPr lang="it-IT" sz="2000" dirty="0"/>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58</a:t>
            </a:fld>
            <a:endParaRPr lang="it-IT"/>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Ricapitolando</a:t>
            </a:r>
          </a:p>
        </p:txBody>
      </p:sp>
      <p:sp>
        <p:nvSpPr>
          <p:cNvPr id="3" name="Segnaposto contenuto 2"/>
          <p:cNvSpPr>
            <a:spLocks noGrp="1"/>
          </p:cNvSpPr>
          <p:nvPr>
            <p:ph idx="1"/>
          </p:nvPr>
        </p:nvSpPr>
        <p:spPr>
          <a:xfrm>
            <a:off x="467544" y="1600200"/>
            <a:ext cx="8219256" cy="4709120"/>
          </a:xfrm>
        </p:spPr>
        <p:txBody>
          <a:bodyPr/>
          <a:lstStyle/>
          <a:p>
            <a:pPr marL="0" indent="0" algn="ctr">
              <a:lnSpc>
                <a:spcPct val="90000"/>
              </a:lnSpc>
              <a:buNone/>
            </a:pPr>
            <a:endParaRPr lang="it-IT" altLang="ko-KR" sz="2400" b="1" dirty="0">
              <a:solidFill>
                <a:srgbClr val="FF0000"/>
              </a:solidFill>
              <a:ea typeface="굴림" pitchFamily="34" charset="-127"/>
            </a:endParaRPr>
          </a:p>
          <a:p>
            <a:pPr algn="just">
              <a:lnSpc>
                <a:spcPct val="90000"/>
              </a:lnSpc>
            </a:pPr>
            <a:r>
              <a:rPr lang="it-IT" altLang="ko-KR" sz="2400" b="1" dirty="0">
                <a:ea typeface="굴림" pitchFamily="34" charset="-127"/>
              </a:rPr>
              <a:t>sia nelle esecuzioni mobiliari (presso il debitore che presso terzi) sia per le esecuzioni immobiliari, </a:t>
            </a:r>
            <a:r>
              <a:rPr lang="it-IT" altLang="ko-KR" sz="2400" b="1" u="sng" dirty="0">
                <a:solidFill>
                  <a:srgbClr val="FF0000"/>
                </a:solidFill>
                <a:ea typeface="굴림" pitchFamily="34" charset="-127"/>
              </a:rPr>
              <a:t>pena la perdita di efficacia del pignoramento</a:t>
            </a:r>
            <a:r>
              <a:rPr lang="it-IT" altLang="ko-KR" sz="2400" b="1" dirty="0">
                <a:ea typeface="굴림" pitchFamily="34" charset="-127"/>
              </a:rPr>
              <a:t>, il difensore del creditore procedente </a:t>
            </a:r>
            <a:r>
              <a:rPr lang="it-IT" altLang="ko-KR" sz="2400" b="1" dirty="0">
                <a:solidFill>
                  <a:srgbClr val="FF0000"/>
                </a:solidFill>
                <a:ea typeface="굴림" pitchFamily="34" charset="-127"/>
              </a:rPr>
              <a:t>deve entro QUINDICI </a:t>
            </a:r>
            <a:r>
              <a:rPr lang="it-IT" altLang="ko-KR" sz="2400" b="1" dirty="0" err="1">
                <a:solidFill>
                  <a:srgbClr val="FF0000"/>
                </a:solidFill>
                <a:ea typeface="굴림" pitchFamily="34" charset="-127"/>
              </a:rPr>
              <a:t>gg</a:t>
            </a:r>
            <a:r>
              <a:rPr lang="it-IT" altLang="ko-KR" sz="2400" b="1" dirty="0">
                <a:solidFill>
                  <a:srgbClr val="FF0000"/>
                </a:solidFill>
                <a:ea typeface="굴림" pitchFamily="34" charset="-127"/>
              </a:rPr>
              <a:t> dalla consegna  del verbale di pignoramento </a:t>
            </a:r>
            <a:r>
              <a:rPr lang="it-IT" altLang="ko-KR" sz="2400" b="1" dirty="0">
                <a:ea typeface="굴림" pitchFamily="34" charset="-127"/>
              </a:rPr>
              <a:t>(esecuzioni mobiliari presso il debitore ed immobiliari) entro </a:t>
            </a:r>
            <a:r>
              <a:rPr lang="it-IT" altLang="ko-KR" sz="2400" b="1" dirty="0">
                <a:solidFill>
                  <a:srgbClr val="FF0000"/>
                </a:solidFill>
                <a:ea typeface="굴림" pitchFamily="34" charset="-127"/>
              </a:rPr>
              <a:t>TRENTA </a:t>
            </a:r>
            <a:r>
              <a:rPr lang="it-IT" altLang="ko-KR" sz="2400" b="1" u="sng" dirty="0" err="1">
                <a:solidFill>
                  <a:srgbClr val="FF0000"/>
                </a:solidFill>
                <a:ea typeface="굴림" pitchFamily="34" charset="-127"/>
              </a:rPr>
              <a:t>gg</a:t>
            </a:r>
            <a:r>
              <a:rPr lang="it-IT" altLang="ko-KR" sz="2400" b="1" dirty="0">
                <a:solidFill>
                  <a:srgbClr val="FF0000"/>
                </a:solidFill>
                <a:ea typeface="굴림" pitchFamily="34" charset="-127"/>
              </a:rPr>
              <a:t> </a:t>
            </a:r>
            <a:r>
              <a:rPr lang="it-IT" altLang="ko-KR" sz="2400" b="1" dirty="0">
                <a:ea typeface="굴림" pitchFamily="34" charset="-127"/>
              </a:rPr>
              <a:t>per la consegna della atto di pignoramento notificato presso terzi (e nella nuova ipotesi di pignoramento di autoveicoli, motoveicoli e rimorchi ex art. 521 bis </a:t>
            </a:r>
            <a:r>
              <a:rPr lang="it-IT" altLang="ko-KR" sz="2400" b="1" dirty="0" err="1">
                <a:ea typeface="굴림" pitchFamily="34" charset="-127"/>
              </a:rPr>
              <a:t>cpc</a:t>
            </a:r>
            <a:r>
              <a:rPr lang="it-IT" altLang="ko-KR" sz="2400" b="1" dirty="0">
                <a:ea typeface="굴림" pitchFamily="34" charset="-127"/>
              </a:rPr>
              <a:t>) depositare TELEMATICAMENTE nella cancelleria del Tribunale competente per l'esecuzione la nota di iscrizione a ruolo, con </a:t>
            </a:r>
            <a:r>
              <a:rPr lang="it-IT" altLang="ko-KR" sz="2400" u="sng" dirty="0">
                <a:solidFill>
                  <a:srgbClr val="00B050"/>
                </a:solidFill>
                <a:ea typeface="굴림" pitchFamily="34" charset="-127"/>
              </a:rPr>
              <a:t>copie conformi </a:t>
            </a:r>
            <a:r>
              <a:rPr lang="it-IT" altLang="ko-KR" sz="2400" b="1" dirty="0">
                <a:ea typeface="굴림" pitchFamily="34" charset="-127"/>
              </a:rPr>
              <a:t>del titolo esecutivo, del precetto, dell'atto di pignoramento e della nota di trascrizione</a:t>
            </a:r>
            <a:endParaRPr lang="it-IT" sz="2400" b="1" dirty="0"/>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59</a:t>
            </a:fld>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85794"/>
            <a:ext cx="8229600" cy="5340369"/>
          </a:xfrm>
        </p:spPr>
        <p:txBody>
          <a:bodyPr/>
          <a:lstStyle/>
          <a:p>
            <a:pPr algn="just"/>
            <a:r>
              <a:rPr lang="it-IT" altLang="ko-KR" dirty="0">
                <a:ea typeface="Gulim" pitchFamily="34" charset="-127"/>
              </a:rPr>
              <a:t>i-</a:t>
            </a:r>
            <a:r>
              <a:rPr lang="it-IT" altLang="ko-KR" dirty="0" err="1">
                <a:ea typeface="Gulim" pitchFamily="34" charset="-127"/>
              </a:rPr>
              <a:t>quinquies</a:t>
            </a:r>
            <a:r>
              <a:rPr lang="it-IT" altLang="ko-KR" dirty="0">
                <a:ea typeface="Gulim" pitchFamily="34" charset="-127"/>
              </a:rPr>
              <a:t>) </a:t>
            </a:r>
            <a:r>
              <a:rPr lang="it-IT" altLang="ko-KR" dirty="0">
                <a:solidFill>
                  <a:srgbClr val="0066FF"/>
                </a:solidFill>
                <a:effectLst>
                  <a:outerShdw blurRad="38100" dist="38100" dir="2700000" algn="tl">
                    <a:srgbClr val="000000"/>
                  </a:outerShdw>
                </a:effectLst>
                <a:ea typeface="Gulim" pitchFamily="34" charset="-127"/>
              </a:rPr>
              <a:t>duplicato informatico</a:t>
            </a:r>
            <a:r>
              <a:rPr lang="it-IT" altLang="ko-KR" dirty="0">
                <a:ea typeface="Gulim" pitchFamily="34" charset="-127"/>
              </a:rPr>
              <a:t>: il documento informatico ottenuto mediante la memorizzazione, sullo stesso dispositivo o su dispositivi diversi, della </a:t>
            </a:r>
            <a:r>
              <a:rPr lang="it-IT" altLang="ko-KR" u="sng" dirty="0">
                <a:ea typeface="Gulim" pitchFamily="34" charset="-127"/>
              </a:rPr>
              <a:t>medesima sequenza di valori binari del documento originario</a:t>
            </a:r>
            <a:r>
              <a:rPr lang="it-IT" altLang="ko-KR" dirty="0">
                <a:ea typeface="Gulim" pitchFamily="34" charset="-127"/>
              </a:rPr>
              <a:t> (</a:t>
            </a:r>
            <a:r>
              <a:rPr lang="it-IT" altLang="ko-KR" dirty="0">
                <a:solidFill>
                  <a:srgbClr val="FF0066"/>
                </a:solidFill>
                <a:effectLst>
                  <a:outerShdw blurRad="38100" dist="38100" dir="2700000" algn="tl">
                    <a:srgbClr val="000000"/>
                  </a:outerShdw>
                </a:effectLst>
                <a:ea typeface="Gulim" pitchFamily="34" charset="-127"/>
              </a:rPr>
              <a:t>un altro originale ad ogni effetto</a:t>
            </a:r>
            <a:r>
              <a:rPr lang="it-IT" altLang="ko-KR" dirty="0">
                <a:ea typeface="Gulim" pitchFamily="34" charset="-127"/>
              </a:rPr>
              <a:t>);</a:t>
            </a:r>
          </a:p>
          <a:p>
            <a:pPr marL="0" indent="0" algn="ctr">
              <a:buNone/>
            </a:pPr>
            <a:r>
              <a:rPr lang="it-IT" sz="4800" b="1" dirty="0">
                <a:ea typeface="Gulim" pitchFamily="34" charset="-127"/>
              </a:rPr>
              <a:t>UN GROSSO PROBLEMA «CULTURALE»</a:t>
            </a:r>
            <a:endParaRPr lang="it-IT" sz="4800" b="1" dirty="0"/>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6</a:t>
            </a:fld>
            <a:endParaRPr lang="it-IT"/>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Attestazione di conformità del titolo esecutivo</a:t>
            </a:r>
          </a:p>
        </p:txBody>
      </p:sp>
      <p:sp>
        <p:nvSpPr>
          <p:cNvPr id="3" name="Segnaposto contenuto 2"/>
          <p:cNvSpPr>
            <a:spLocks noGrp="1"/>
          </p:cNvSpPr>
          <p:nvPr>
            <p:ph idx="1"/>
          </p:nvPr>
        </p:nvSpPr>
        <p:spPr>
          <a:xfrm>
            <a:off x="395536" y="1600200"/>
            <a:ext cx="8291264" cy="4997152"/>
          </a:xfrm>
        </p:spPr>
        <p:txBody>
          <a:bodyPr/>
          <a:lstStyle/>
          <a:p>
            <a:pPr algn="ctr"/>
            <a:r>
              <a:rPr lang="it-IT" sz="1800" dirty="0"/>
              <a:t>ATTESTAZIONE </a:t>
            </a:r>
            <a:r>
              <a:rPr lang="it-IT" sz="1800" dirty="0" err="1"/>
              <a:t>DI</a:t>
            </a:r>
            <a:r>
              <a:rPr lang="it-IT" sz="1800" dirty="0"/>
              <a:t> CONFORMITA' NEL PROCESSO ESECUTIVO</a:t>
            </a:r>
          </a:p>
          <a:p>
            <a:r>
              <a:rPr lang="it-IT" sz="1800" dirty="0"/>
              <a:t>Il sottoscritto avvocato ________ del Foro di ___________, </a:t>
            </a:r>
            <a:r>
              <a:rPr lang="it-IT" sz="1800" dirty="0" err="1"/>
              <a:t>cod.fisc.</a:t>
            </a:r>
            <a:r>
              <a:rPr lang="it-IT" sz="1800" dirty="0"/>
              <a:t> XXX </a:t>
            </a:r>
            <a:r>
              <a:rPr lang="it-IT" sz="1800" dirty="0" err="1"/>
              <a:t>XXX</a:t>
            </a:r>
            <a:r>
              <a:rPr lang="it-IT" sz="1800" dirty="0"/>
              <a:t> 00X00 X000X , procuratore di (indicazione del CLIENTE, cod. </a:t>
            </a:r>
            <a:r>
              <a:rPr lang="it-IT" sz="1800" dirty="0" err="1"/>
              <a:t>fisc</a:t>
            </a:r>
            <a:r>
              <a:rPr lang="it-IT" sz="1800" dirty="0"/>
              <a:t>. XXX </a:t>
            </a:r>
            <a:r>
              <a:rPr lang="it-IT" sz="1800" dirty="0" err="1"/>
              <a:t>XXX</a:t>
            </a:r>
            <a:r>
              <a:rPr lang="it-IT" sz="1800" dirty="0"/>
              <a:t> 00X00 X000X), in forza di procura alle liti rilasciata in data ______________</a:t>
            </a:r>
          </a:p>
          <a:p>
            <a:pPr algn="ctr"/>
            <a:r>
              <a:rPr lang="it-IT" sz="1800" dirty="0"/>
              <a:t>ATTESTA</a:t>
            </a:r>
          </a:p>
          <a:p>
            <a:pPr algn="just"/>
            <a:r>
              <a:rPr lang="it-IT" sz="1800" dirty="0"/>
              <a:t>ai sensi del combinato disposto degli artt. 518, </a:t>
            </a:r>
            <a:r>
              <a:rPr lang="it-IT" sz="1800" dirty="0" err="1"/>
              <a:t>VI</a:t>
            </a:r>
            <a:r>
              <a:rPr lang="it-IT" sz="1800" dirty="0"/>
              <a:t> comma </a:t>
            </a:r>
            <a:r>
              <a:rPr lang="it-IT" sz="1800" dirty="0" err="1"/>
              <a:t>c.p.c.</a:t>
            </a:r>
            <a:r>
              <a:rPr lang="it-IT" sz="1800" dirty="0"/>
              <a:t>, 521 bis comma IV </a:t>
            </a:r>
            <a:r>
              <a:rPr lang="it-IT" sz="1800" dirty="0" err="1"/>
              <a:t>c.p.c.</a:t>
            </a:r>
            <a:r>
              <a:rPr lang="it-IT" sz="1800" dirty="0"/>
              <a:t>, (in caso di pignoramento di autoveicoli), 543, IV comma </a:t>
            </a:r>
            <a:r>
              <a:rPr lang="it-IT" sz="1800" dirty="0" err="1"/>
              <a:t>c.p.c.</a:t>
            </a:r>
            <a:r>
              <a:rPr lang="it-IT" sz="1800" dirty="0"/>
              <a:t> e 557 II comma </a:t>
            </a:r>
            <a:r>
              <a:rPr lang="it-IT" sz="1800" dirty="0" err="1"/>
              <a:t>c.p.c.</a:t>
            </a:r>
            <a:r>
              <a:rPr lang="it-IT" sz="1800" dirty="0"/>
              <a:t>, così come modificati dal D.L. 132\2014 convertito con modifiche in L. 162\2014 e   degli artt. 16 bis, comma 2, 16 decies e 16 undecies del D.L. 179/2012, convertito con modificazioni, dalla L. 17.12.2012, n. 221 e successive modifiche ed integrazioni, che </a:t>
            </a:r>
            <a:r>
              <a:rPr lang="it-IT" sz="1800" b="1" dirty="0"/>
              <a:t>il titolo esecutivo costituito da (</a:t>
            </a:r>
            <a:r>
              <a:rPr lang="it-IT" sz="1800" b="1" dirty="0" err="1"/>
              <a:t>es</a:t>
            </a:r>
            <a:r>
              <a:rPr lang="it-IT" sz="1800" b="1" dirty="0"/>
              <a:t> dal decreto ingiuntivo del Tribunale di Rimini n. ____/_________, munito della </a:t>
            </a:r>
            <a:r>
              <a:rPr lang="it-IT" sz="1800" dirty="0"/>
              <a:t>formula esecutiva in data  ___________) riprodotto nella presente copia è conforme all’originale in suo possesso. La presente copia di compone di complessive n. __ pagine inclusa la presente.</a:t>
            </a:r>
          </a:p>
          <a:p>
            <a:r>
              <a:rPr lang="it-IT" sz="1800" dirty="0"/>
              <a:t>Rimini lì 				Avv. ______________</a:t>
            </a:r>
          </a:p>
          <a:p>
            <a:r>
              <a:rPr lang="it-IT" sz="1800" dirty="0"/>
              <a:t>(documento firmato digitalmente)</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60</a:t>
            </a:fld>
            <a:endParaRPr lang="it-IT"/>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Attestazione di conformità del precetto</a:t>
            </a:r>
          </a:p>
        </p:txBody>
      </p:sp>
      <p:sp>
        <p:nvSpPr>
          <p:cNvPr id="3" name="Segnaposto contenuto 2"/>
          <p:cNvSpPr>
            <a:spLocks noGrp="1"/>
          </p:cNvSpPr>
          <p:nvPr>
            <p:ph idx="1"/>
          </p:nvPr>
        </p:nvSpPr>
        <p:spPr/>
        <p:txBody>
          <a:bodyPr/>
          <a:lstStyle/>
          <a:p>
            <a:pPr algn="ctr"/>
            <a:r>
              <a:rPr lang="it-IT" sz="1800" dirty="0"/>
              <a:t>ATTESTAZIONE </a:t>
            </a:r>
            <a:r>
              <a:rPr lang="it-IT" sz="1800" dirty="0" err="1"/>
              <a:t>DI</a:t>
            </a:r>
            <a:r>
              <a:rPr lang="it-IT" sz="1800" dirty="0"/>
              <a:t> CONFORMITA' NEL PROCESSO ESECUTIVO</a:t>
            </a:r>
          </a:p>
          <a:p>
            <a:pPr algn="just"/>
            <a:r>
              <a:rPr lang="it-IT" sz="1800" dirty="0"/>
              <a:t>Il sottoscritto avvocato ________ del Foro di ___________, </a:t>
            </a:r>
            <a:r>
              <a:rPr lang="it-IT" sz="1800" dirty="0" err="1"/>
              <a:t>cod.fisc.</a:t>
            </a:r>
            <a:r>
              <a:rPr lang="it-IT" sz="1800" dirty="0"/>
              <a:t> XXX </a:t>
            </a:r>
            <a:r>
              <a:rPr lang="it-IT" sz="1800" dirty="0" err="1"/>
              <a:t>XXX</a:t>
            </a:r>
            <a:r>
              <a:rPr lang="it-IT" sz="1800" dirty="0"/>
              <a:t> 00X00 X000X , procuratore di (indicazione del CLIENTE, cod. </a:t>
            </a:r>
            <a:r>
              <a:rPr lang="it-IT" sz="1800" dirty="0" err="1"/>
              <a:t>fisc</a:t>
            </a:r>
            <a:r>
              <a:rPr lang="it-IT" sz="1800" dirty="0"/>
              <a:t>. XXX </a:t>
            </a:r>
            <a:r>
              <a:rPr lang="it-IT" sz="1800" dirty="0" err="1"/>
              <a:t>XXX</a:t>
            </a:r>
            <a:r>
              <a:rPr lang="it-IT" sz="1800" dirty="0"/>
              <a:t> 00X00 X000X), in forza di procura alle liti rilasciata in data ______________</a:t>
            </a:r>
          </a:p>
          <a:p>
            <a:pPr algn="ctr"/>
            <a:r>
              <a:rPr lang="it-IT" sz="1800" dirty="0"/>
              <a:t>ATTESTA</a:t>
            </a:r>
          </a:p>
          <a:p>
            <a:pPr algn="just"/>
            <a:r>
              <a:rPr lang="it-IT" sz="1800" dirty="0"/>
              <a:t>ai sensi del combinato disposto degli artt. 518, </a:t>
            </a:r>
            <a:r>
              <a:rPr lang="it-IT" sz="1800" dirty="0" err="1"/>
              <a:t>VI</a:t>
            </a:r>
            <a:r>
              <a:rPr lang="it-IT" sz="1800" dirty="0"/>
              <a:t> comma </a:t>
            </a:r>
            <a:r>
              <a:rPr lang="it-IT" sz="1800" dirty="0" err="1"/>
              <a:t>c.p.c.</a:t>
            </a:r>
            <a:r>
              <a:rPr lang="it-IT" sz="1800" dirty="0"/>
              <a:t>, 521 bis comma IV </a:t>
            </a:r>
            <a:r>
              <a:rPr lang="it-IT" sz="1800" dirty="0" err="1"/>
              <a:t>c.p.c.</a:t>
            </a:r>
            <a:r>
              <a:rPr lang="it-IT" sz="1800" dirty="0"/>
              <a:t>, (in caso di pignoramento di autoveicoli), 543, IV comma </a:t>
            </a:r>
            <a:r>
              <a:rPr lang="it-IT" sz="1800" dirty="0" err="1"/>
              <a:t>c.p.c.</a:t>
            </a:r>
            <a:r>
              <a:rPr lang="it-IT" sz="1800" dirty="0"/>
              <a:t> e 557 II comma </a:t>
            </a:r>
            <a:r>
              <a:rPr lang="it-IT" sz="1800" dirty="0" err="1"/>
              <a:t>c.p.c.</a:t>
            </a:r>
            <a:r>
              <a:rPr lang="it-IT" sz="1800" dirty="0"/>
              <a:t>, così come modificati dal D.L. 132\2014 convertito con modifiche in L. 162\2014, e   degli artt. 16 bis, comma 2, 16 decies e 16 undecies del D.L. 179/2012, convertito con modificazioni, dalla L. 17.12.2012, n. 221 e successive modifiche ed integrazioni, che </a:t>
            </a:r>
            <a:r>
              <a:rPr lang="it-IT" sz="1800" b="1" dirty="0"/>
              <a:t>l’atto di precetto notificato in data ____________ in danno ____________________ </a:t>
            </a:r>
            <a:r>
              <a:rPr lang="it-IT" sz="1800" dirty="0"/>
              <a:t>riprodotto nella presente copia è conforme all’originale in suo possesso. La presente copia di compone di complessive n. __ pagine inclusa la presente.</a:t>
            </a:r>
          </a:p>
          <a:p>
            <a:pPr algn="just"/>
            <a:r>
              <a:rPr lang="it-IT" sz="1800" dirty="0"/>
              <a:t>Rimini lì 				Avv. ______________</a:t>
            </a:r>
          </a:p>
          <a:p>
            <a:r>
              <a:rPr lang="it-IT" sz="1800" dirty="0"/>
              <a:t>(documento firmato digitalmente)</a:t>
            </a:r>
          </a:p>
          <a:p>
            <a:endParaRPr lang="it-IT" dirty="0"/>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61</a:t>
            </a:fld>
            <a:endParaRPr lang="it-IT"/>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066130"/>
          </a:xfrm>
        </p:spPr>
        <p:txBody>
          <a:bodyPr/>
          <a:lstStyle/>
          <a:p>
            <a:r>
              <a:rPr lang="it-IT" dirty="0"/>
              <a:t>Attestazione di conformità del pignoramento</a:t>
            </a:r>
          </a:p>
        </p:txBody>
      </p:sp>
      <p:sp>
        <p:nvSpPr>
          <p:cNvPr id="3" name="Segnaposto contenuto 2"/>
          <p:cNvSpPr>
            <a:spLocks noGrp="1"/>
          </p:cNvSpPr>
          <p:nvPr>
            <p:ph idx="1"/>
          </p:nvPr>
        </p:nvSpPr>
        <p:spPr>
          <a:xfrm>
            <a:off x="457200" y="1484784"/>
            <a:ext cx="8229600" cy="4641379"/>
          </a:xfrm>
        </p:spPr>
        <p:txBody>
          <a:bodyPr/>
          <a:lstStyle/>
          <a:p>
            <a:pPr algn="ctr"/>
            <a:r>
              <a:rPr lang="it-IT" sz="1800" dirty="0"/>
              <a:t>ATTESTAZIONE </a:t>
            </a:r>
            <a:r>
              <a:rPr lang="it-IT" sz="1800" dirty="0" err="1"/>
              <a:t>DI</a:t>
            </a:r>
            <a:r>
              <a:rPr lang="it-IT" sz="1800" dirty="0"/>
              <a:t> CONFORMITA' NEL PROCESSO ESECUTIVO</a:t>
            </a:r>
          </a:p>
          <a:p>
            <a:pPr algn="just"/>
            <a:r>
              <a:rPr lang="it-IT" sz="1800" dirty="0"/>
              <a:t>Il sottoscritto avvocato ________ del Foro di ___________, </a:t>
            </a:r>
            <a:r>
              <a:rPr lang="it-IT" sz="1800" dirty="0" err="1"/>
              <a:t>cod.fisc.</a:t>
            </a:r>
            <a:r>
              <a:rPr lang="it-IT" sz="1800" dirty="0"/>
              <a:t> XXX </a:t>
            </a:r>
            <a:r>
              <a:rPr lang="it-IT" sz="1800" dirty="0" err="1"/>
              <a:t>XXX</a:t>
            </a:r>
            <a:r>
              <a:rPr lang="it-IT" sz="1800" dirty="0"/>
              <a:t> 00X00 X000X , procuratore di (indicazione del CLIENTE, cod. </a:t>
            </a:r>
            <a:r>
              <a:rPr lang="it-IT" sz="1800" dirty="0" err="1"/>
              <a:t>fisc</a:t>
            </a:r>
            <a:r>
              <a:rPr lang="it-IT" sz="1800" dirty="0"/>
              <a:t>. XXX </a:t>
            </a:r>
            <a:r>
              <a:rPr lang="it-IT" sz="1800" dirty="0" err="1"/>
              <a:t>XXX</a:t>
            </a:r>
            <a:r>
              <a:rPr lang="it-IT" sz="1800" dirty="0"/>
              <a:t> 00X00 X000X), in forza di procura alle liti rilasciata in data ______________</a:t>
            </a:r>
          </a:p>
          <a:p>
            <a:pPr algn="ctr"/>
            <a:r>
              <a:rPr lang="it-IT" sz="1800" dirty="0"/>
              <a:t>ATTESTA</a:t>
            </a:r>
          </a:p>
          <a:p>
            <a:pPr algn="just"/>
            <a:r>
              <a:rPr lang="it-IT" sz="1800" dirty="0"/>
              <a:t>ai sensi del combinato disposto degli artt. 518, </a:t>
            </a:r>
            <a:r>
              <a:rPr lang="it-IT" sz="1800" dirty="0" err="1"/>
              <a:t>VI</a:t>
            </a:r>
            <a:r>
              <a:rPr lang="it-IT" sz="1800" dirty="0"/>
              <a:t> comma </a:t>
            </a:r>
            <a:r>
              <a:rPr lang="it-IT" sz="1800" dirty="0" err="1"/>
              <a:t>c.p.c.</a:t>
            </a:r>
            <a:r>
              <a:rPr lang="it-IT" sz="1800" dirty="0"/>
              <a:t>, 521 bis comma IV </a:t>
            </a:r>
            <a:r>
              <a:rPr lang="it-IT" sz="1800" dirty="0" err="1"/>
              <a:t>c.p.c.</a:t>
            </a:r>
            <a:r>
              <a:rPr lang="it-IT" sz="1800" dirty="0"/>
              <a:t>, (in caso di pignoramento di autoveicoli), 543, IV comma </a:t>
            </a:r>
            <a:r>
              <a:rPr lang="it-IT" sz="1800" dirty="0" err="1"/>
              <a:t>c.p.c.</a:t>
            </a:r>
            <a:r>
              <a:rPr lang="it-IT" sz="1800" dirty="0"/>
              <a:t> e 557 II comma </a:t>
            </a:r>
            <a:r>
              <a:rPr lang="it-IT" sz="1800" dirty="0" err="1"/>
              <a:t>c.p.c.</a:t>
            </a:r>
            <a:r>
              <a:rPr lang="it-IT" sz="1800" dirty="0"/>
              <a:t>, così come modificati dal D.L. 132\2014 convertito con modifiche in L. 162\2014, e   degli artt. 16 bis, comma 2, 16 decies e 16 undecies del D.L. 179/2012, convertito con modificazioni, dalla L. 17.12.2012, n. 221 e successive modifiche ed integrazioni, che </a:t>
            </a:r>
            <a:r>
              <a:rPr lang="it-IT" sz="1800" b="1" dirty="0"/>
              <a:t>l’atto di pignoramento eseguito in data ____________ in danno ____________________ </a:t>
            </a:r>
            <a:r>
              <a:rPr lang="it-IT" sz="1800" dirty="0"/>
              <a:t>riprodotto nella presente copia è conforme all’originale in suo possesso. La presente copia di compone di complessive n. __ pagine inclusa la presente.</a:t>
            </a:r>
          </a:p>
          <a:p>
            <a:r>
              <a:rPr lang="it-IT" sz="1800" dirty="0"/>
              <a:t>Rimini lì 					Avv. ______________</a:t>
            </a:r>
          </a:p>
          <a:p>
            <a:r>
              <a:rPr lang="it-IT" sz="1800" dirty="0"/>
              <a:t>(documento firmato digitalmente)</a:t>
            </a:r>
          </a:p>
          <a:p>
            <a:endParaRPr lang="it-IT" dirty="0"/>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62</a:t>
            </a:fld>
            <a:endParaRPr lang="it-IT"/>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329642" cy="1584176"/>
          </a:xfrm>
        </p:spPr>
        <p:txBody>
          <a:bodyPr/>
          <a:lstStyle/>
          <a:p>
            <a:br>
              <a:rPr lang="it-IT" sz="4000" b="1" dirty="0">
                <a:solidFill>
                  <a:srgbClr val="FF3300"/>
                </a:solidFill>
                <a:effectLst>
                  <a:outerShdw blurRad="38100" dist="38100" dir="2700000" algn="tl">
                    <a:srgbClr val="000000"/>
                  </a:outerShdw>
                </a:effectLst>
                <a:ea typeface="Gulim" pitchFamily="34" charset="-127"/>
              </a:rPr>
            </a:br>
            <a:r>
              <a:rPr lang="it-IT" sz="4000" b="1" dirty="0">
                <a:solidFill>
                  <a:srgbClr val="FF3300"/>
                </a:solidFill>
                <a:effectLst>
                  <a:outerShdw blurRad="38100" dist="38100" dir="2700000" algn="tl">
                    <a:srgbClr val="000000"/>
                  </a:outerShdw>
                </a:effectLst>
                <a:ea typeface="Gulim" pitchFamily="34" charset="-127"/>
              </a:rPr>
              <a:t>5. </a:t>
            </a:r>
            <a:r>
              <a:rPr lang="it-IT" sz="3600" b="1" dirty="0">
                <a:solidFill>
                  <a:srgbClr val="FF3300"/>
                </a:solidFill>
                <a:effectLst>
                  <a:outerShdw blurRad="38100" dist="38100" dir="2700000" algn="tl">
                    <a:srgbClr val="000000"/>
                  </a:outerShdw>
                </a:effectLst>
                <a:ea typeface="Gulim" pitchFamily="34" charset="-127"/>
              </a:rPr>
              <a:t>AUTENTICAZIONE DELLA COPIA ANALOGICA DEL MESSAGGIO PEC RECANTE LA NOTIFICAZIONE TELEMATICA</a:t>
            </a:r>
            <a:br>
              <a:rPr lang="it-IT" sz="3600" b="1" dirty="0">
                <a:solidFill>
                  <a:srgbClr val="FF3300"/>
                </a:solidFill>
                <a:effectLst>
                  <a:outerShdw blurRad="38100" dist="38100" dir="2700000" algn="tl">
                    <a:srgbClr val="000000"/>
                  </a:outerShdw>
                </a:effectLst>
                <a:ea typeface="Gulim" pitchFamily="34" charset="-127"/>
              </a:rPr>
            </a:br>
            <a:endParaRPr lang="it-IT" sz="3600" dirty="0"/>
          </a:p>
        </p:txBody>
      </p:sp>
      <p:sp>
        <p:nvSpPr>
          <p:cNvPr id="3" name="Segnaposto contenuto 2"/>
          <p:cNvSpPr>
            <a:spLocks noGrp="1"/>
          </p:cNvSpPr>
          <p:nvPr>
            <p:ph idx="1"/>
          </p:nvPr>
        </p:nvSpPr>
        <p:spPr>
          <a:xfrm>
            <a:off x="285720" y="1988840"/>
            <a:ext cx="8401080" cy="4137323"/>
          </a:xfrm>
        </p:spPr>
        <p:txBody>
          <a:bodyPr/>
          <a:lstStyle/>
          <a:p>
            <a:pPr marL="0" indent="0">
              <a:buNone/>
            </a:pPr>
            <a:r>
              <a:rPr lang="it-IT" altLang="ko-KR" sz="2400" u="sng" dirty="0">
                <a:ea typeface="Gulim" pitchFamily="34" charset="-127"/>
              </a:rPr>
              <a:t>La norma di riferimento è l’art. 9, commi 1 bis e 1 ter, l. 21 gennaio 1994, n. 53 che così dispone:</a:t>
            </a:r>
          </a:p>
          <a:p>
            <a:pPr algn="just" eaLnBrk="1" hangingPunct="1">
              <a:lnSpc>
                <a:spcPct val="80000"/>
              </a:lnSpc>
              <a:buFont typeface="Wingdings" pitchFamily="2" charset="2"/>
              <a:buNone/>
              <a:defRPr/>
            </a:pPr>
            <a:r>
              <a:rPr lang="it-IT" altLang="ko-KR" sz="2400" i="1" dirty="0" err="1">
                <a:ea typeface="Gulim" pitchFamily="34" charset="-127"/>
              </a:rPr>
              <a:t>1-bis</a:t>
            </a:r>
            <a:r>
              <a:rPr lang="it-IT" altLang="ko-KR" sz="2400" i="1" dirty="0">
                <a:ea typeface="Gulim" pitchFamily="34" charset="-127"/>
              </a:rPr>
              <a:t>. </a:t>
            </a:r>
            <a:r>
              <a:rPr lang="it-IT" altLang="ko-KR" sz="2400" i="1" u="sng" dirty="0">
                <a:solidFill>
                  <a:srgbClr val="FF0000"/>
                </a:solidFill>
                <a:effectLst>
                  <a:outerShdw blurRad="38100" dist="38100" dir="2700000" algn="tl">
                    <a:srgbClr val="000000"/>
                  </a:outerShdw>
                </a:effectLst>
                <a:ea typeface="Gulim" pitchFamily="34" charset="-127"/>
              </a:rPr>
              <a:t>Qualora non si possa procedere </a:t>
            </a:r>
            <a:r>
              <a:rPr lang="it-IT" altLang="ko-KR" sz="2400" i="1" u="sng" dirty="0">
                <a:ea typeface="Gulim" pitchFamily="34" charset="-127"/>
              </a:rPr>
              <a:t>al deposito con modalità telematiche dell'atto notificato a norma dell'articolo </a:t>
            </a:r>
            <a:r>
              <a:rPr lang="it-IT" altLang="ko-KR" sz="2400" i="1" u="sng" dirty="0" err="1">
                <a:ea typeface="Gulim" pitchFamily="34" charset="-127"/>
              </a:rPr>
              <a:t>3-bis</a:t>
            </a:r>
            <a:r>
              <a:rPr lang="it-IT" altLang="ko-KR" sz="2400" i="1" dirty="0">
                <a:ea typeface="Gulim" pitchFamily="34" charset="-127"/>
              </a:rPr>
              <a:t>, l'avvocato </a:t>
            </a:r>
            <a:r>
              <a:rPr lang="it-IT" altLang="ko-KR" sz="2400" i="1" u="sng" dirty="0">
                <a:ea typeface="Gulim" pitchFamily="34" charset="-127"/>
              </a:rPr>
              <a:t>estrae copia su supporto analogico del messaggio di posta elettronica certificata, dei suoi allegati e della ricevuta di accettazione e di avvenuta consegna e ne attesta la conformità ai documenti informatici da cui sono tratte ai sensi dell'articolo 23, comma 1, del decreto legislativo 7 marzo 2005, n. 82</a:t>
            </a:r>
            <a:r>
              <a:rPr lang="it-IT" altLang="ko-KR" sz="2400" i="1" dirty="0">
                <a:ea typeface="Gulim" pitchFamily="34" charset="-127"/>
              </a:rPr>
              <a:t>. </a:t>
            </a:r>
          </a:p>
          <a:p>
            <a:pPr algn="just" eaLnBrk="1" hangingPunct="1">
              <a:lnSpc>
                <a:spcPct val="80000"/>
              </a:lnSpc>
              <a:buFont typeface="Wingdings" pitchFamily="2" charset="2"/>
              <a:buNone/>
              <a:defRPr/>
            </a:pPr>
            <a:endParaRPr lang="it-IT" altLang="ko-KR" sz="2400" i="1" dirty="0">
              <a:ea typeface="Gulim" pitchFamily="34" charset="-127"/>
            </a:endParaRPr>
          </a:p>
          <a:p>
            <a:pPr algn="just" eaLnBrk="1" hangingPunct="1">
              <a:lnSpc>
                <a:spcPct val="80000"/>
              </a:lnSpc>
              <a:buFont typeface="Wingdings" pitchFamily="2" charset="2"/>
              <a:buNone/>
              <a:defRPr/>
            </a:pPr>
            <a:r>
              <a:rPr lang="it-IT" altLang="ko-KR" sz="2400" i="1" u="sng" dirty="0" err="1">
                <a:ea typeface="Gulim" pitchFamily="34" charset="-127"/>
              </a:rPr>
              <a:t>1-ter</a:t>
            </a:r>
            <a:r>
              <a:rPr lang="it-IT" altLang="ko-KR" sz="2400" i="1" u="sng" dirty="0">
                <a:ea typeface="Gulim" pitchFamily="34" charset="-127"/>
              </a:rPr>
              <a:t>. In tutti i casi in cui l'avvocato debba fornire prova della notificazione e non sia possibile fornirla con modalità telematiche, procede ai sensi del comma </a:t>
            </a:r>
            <a:r>
              <a:rPr lang="it-IT" altLang="ko-KR" sz="2400" i="1" u="sng" dirty="0" err="1">
                <a:ea typeface="Gulim" pitchFamily="34" charset="-127"/>
              </a:rPr>
              <a:t>1-bis</a:t>
            </a:r>
            <a:r>
              <a:rPr lang="it-IT" altLang="ko-KR" sz="2400" i="1" u="sng" dirty="0">
                <a:ea typeface="Gulim" pitchFamily="34" charset="-127"/>
              </a:rPr>
              <a:t>.</a:t>
            </a:r>
            <a:endParaRPr lang="it-IT" sz="2400" i="1" u="sng" dirty="0"/>
          </a:p>
          <a:p>
            <a:endParaRPr lang="it-IT" altLang="ko-KR" dirty="0">
              <a:ea typeface="Gulim" pitchFamily="34" charset="-127"/>
            </a:endParaRP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63</a:t>
            </a:fld>
            <a:endParaRPr lang="it-IT"/>
          </a:p>
        </p:txBody>
      </p:sp>
    </p:spTree>
    <p:extLst>
      <p:ext uri="{BB962C8B-B14F-4D97-AF65-F5344CB8AC3E}">
        <p14:creationId xmlns:p14="http://schemas.microsoft.com/office/powerpoint/2010/main" val="1676781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188640"/>
            <a:ext cx="8291264" cy="6336704"/>
          </a:xfrm>
        </p:spPr>
        <p:txBody>
          <a:bodyPr/>
          <a:lstStyle/>
          <a:p>
            <a:pPr algn="just"/>
            <a:r>
              <a:rPr lang="it-IT" sz="2600" dirty="0"/>
              <a:t>Dal 15 maggio 2014 -e cioè dall’entrata in vigore delle regole tecniche rese con provvedimento DGSIA 16 aprile 2014 che annoverano tra i tra i formati depositabili in via telematica i </a:t>
            </a:r>
            <a:r>
              <a:rPr lang="it-IT" sz="2600" i="1" dirty="0"/>
              <a:t>file</a:t>
            </a:r>
            <a:r>
              <a:rPr lang="it-IT" sz="2600" dirty="0"/>
              <a:t> .</a:t>
            </a:r>
            <a:r>
              <a:rPr lang="it-IT" sz="2600" dirty="0" err="1"/>
              <a:t>msg</a:t>
            </a:r>
            <a:r>
              <a:rPr lang="it-IT" sz="2600" dirty="0"/>
              <a:t> e .</a:t>
            </a:r>
            <a:r>
              <a:rPr lang="it-IT" sz="2600" dirty="0" err="1"/>
              <a:t>eml.-</a:t>
            </a:r>
            <a:r>
              <a:rPr lang="it-IT" sz="2600" dirty="0"/>
              <a:t> visto che </a:t>
            </a:r>
            <a:r>
              <a:rPr lang="it-IT" sz="2600" u="sng" dirty="0"/>
              <a:t>i messaggi PEC di notifica possono essere depositati telematicamente</a:t>
            </a:r>
            <a:r>
              <a:rPr lang="it-IT" sz="2600" dirty="0"/>
              <a:t>, le ipotesi di </a:t>
            </a:r>
            <a:r>
              <a:rPr lang="it-IT" sz="2600" i="1" dirty="0"/>
              <a:t>impossibilità del deposito telematico </a:t>
            </a:r>
            <a:r>
              <a:rPr lang="it-IT" sz="2600" dirty="0"/>
              <a:t>sembra</a:t>
            </a:r>
            <a:r>
              <a:rPr lang="it-IT" sz="2600" i="1" dirty="0"/>
              <a:t> </a:t>
            </a:r>
            <a:r>
              <a:rPr lang="it-IT" sz="2600" dirty="0"/>
              <a:t>possano essere ricondotte esclusivamente ai casi di </a:t>
            </a:r>
            <a:r>
              <a:rPr lang="it-IT" sz="2600" dirty="0">
                <a:solidFill>
                  <a:srgbClr val="FF0000"/>
                </a:solidFill>
              </a:rPr>
              <a:t>mancata attivazione del </a:t>
            </a:r>
            <a:r>
              <a:rPr lang="it-IT" sz="2600" dirty="0" err="1">
                <a:solidFill>
                  <a:srgbClr val="FF0000"/>
                </a:solidFill>
              </a:rPr>
              <a:t>pct</a:t>
            </a:r>
            <a:r>
              <a:rPr lang="it-IT" sz="2600" dirty="0">
                <a:solidFill>
                  <a:srgbClr val="FF0000"/>
                </a:solidFill>
              </a:rPr>
              <a:t> </a:t>
            </a:r>
            <a:r>
              <a:rPr lang="it-IT" sz="2600" dirty="0"/>
              <a:t>(es. presso Giudici di Pace, o la </a:t>
            </a:r>
            <a:r>
              <a:rPr lang="it-IT" sz="2600" u="sng" dirty="0"/>
              <a:t>Suprema Corte di Cassazione</a:t>
            </a:r>
            <a:r>
              <a:rPr lang="it-IT" sz="2600" dirty="0"/>
              <a:t>) o di mancato funzionamento temporaneo del Processo Civile Telematico – </a:t>
            </a:r>
            <a:r>
              <a:rPr lang="it-IT" sz="2600" dirty="0">
                <a:solidFill>
                  <a:srgbClr val="FF0000"/>
                </a:solidFill>
              </a:rPr>
              <a:t>esecuzioni (nella fase di competenza dell’uff. </a:t>
            </a:r>
            <a:r>
              <a:rPr lang="it-IT" sz="2600" dirty="0" err="1">
                <a:solidFill>
                  <a:srgbClr val="FF0000"/>
                </a:solidFill>
              </a:rPr>
              <a:t>giud</a:t>
            </a:r>
            <a:r>
              <a:rPr lang="it-IT" sz="2600" dirty="0">
                <a:solidFill>
                  <a:srgbClr val="FF0000"/>
                </a:solidFill>
              </a:rPr>
              <a:t>.) e trascrizioni</a:t>
            </a:r>
            <a:r>
              <a:rPr lang="it-IT" sz="2600" dirty="0"/>
              <a:t>, mentre gli </a:t>
            </a:r>
            <a:r>
              <a:rPr lang="it-IT" sz="2600" i="1" dirty="0"/>
              <a:t>altri casi </a:t>
            </a:r>
            <a:r>
              <a:rPr lang="it-IT" sz="2600" dirty="0"/>
              <a:t>diversi dal deposito stesso sembrano riferirsi ai depositi o alle esibizioni da effettuare in udienza, nel corso della quale non è possibile acquisire il </a:t>
            </a:r>
            <a:r>
              <a:rPr lang="it-IT" sz="2600" i="1" dirty="0"/>
              <a:t>file</a:t>
            </a:r>
            <a:r>
              <a:rPr lang="it-IT" sz="2600" dirty="0"/>
              <a:t> direttamente al fascicolo telematico. </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64</a:t>
            </a:fld>
            <a:endParaRPr lang="it-IT"/>
          </a:p>
        </p:txBody>
      </p:sp>
    </p:spTree>
    <p:extLst>
      <p:ext uri="{BB962C8B-B14F-4D97-AF65-F5344CB8AC3E}">
        <p14:creationId xmlns:p14="http://schemas.microsoft.com/office/powerpoint/2010/main" val="38418260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39784"/>
          </a:xfrm>
        </p:spPr>
        <p:txBody>
          <a:bodyPr/>
          <a:lstStyle/>
          <a:p>
            <a:r>
              <a:rPr lang="it-IT" sz="6000" spc="300" dirty="0" err="1"/>
              <a:t>Attenzione…</a:t>
            </a:r>
            <a:r>
              <a:rPr lang="it-IT" sz="6000" spc="300" dirty="0"/>
              <a:t>.</a:t>
            </a:r>
          </a:p>
        </p:txBody>
      </p:sp>
      <p:sp>
        <p:nvSpPr>
          <p:cNvPr id="3" name="Segnaposto contenuto 2"/>
          <p:cNvSpPr>
            <a:spLocks noGrp="1"/>
          </p:cNvSpPr>
          <p:nvPr>
            <p:ph idx="1"/>
          </p:nvPr>
        </p:nvSpPr>
        <p:spPr>
          <a:xfrm>
            <a:off x="357158" y="1285860"/>
            <a:ext cx="8329642" cy="5072098"/>
          </a:xfrm>
        </p:spPr>
        <p:txBody>
          <a:bodyPr/>
          <a:lstStyle/>
          <a:p>
            <a:pPr algn="just" eaLnBrk="1" hangingPunct="1">
              <a:lnSpc>
                <a:spcPct val="90000"/>
              </a:lnSpc>
              <a:defRPr/>
            </a:pPr>
            <a:r>
              <a:rPr lang="it-IT" sz="2600" dirty="0"/>
              <a:t>I più attenti commentatori della norma (Avv. </a:t>
            </a:r>
            <a:r>
              <a:rPr lang="it-IT" sz="2600" dirty="0" err="1"/>
              <a:t>Tregnaghi</a:t>
            </a:r>
            <a:r>
              <a:rPr lang="it-IT" sz="2600" dirty="0"/>
              <a:t>, Avv. Maurizio Reale in commento Tribunale, Varese, sez. II, ordinanza 30/07/2015) ritengono che  in caso di possibilità del deposito telematico verrebbe meno proprio il potere di certificazione del “cartaceo”.</a:t>
            </a:r>
          </a:p>
          <a:p>
            <a:pPr algn="just" eaLnBrk="1" hangingPunct="1">
              <a:lnSpc>
                <a:spcPct val="90000"/>
              </a:lnSpc>
              <a:defRPr/>
            </a:pPr>
            <a:r>
              <a:rPr lang="it-IT" sz="2600" dirty="0"/>
              <a:t>Posto che dal 27.06.2016 (data di entrata in vigore del D.L. 83.2015) è stata riconosciuta la validità incondizionata del deposito telematico degli atti introduttivi in Tribunale ed in Corte d’appello, coloro i quali notificano via pec un atto introduttivo avanti ai citati giudici di merito sarebbero poi obbligati a costituirsi solo telematicamente in quanto solo telematicamente possono e debbano fornire la prova del perfezionamento della notifica via pec.</a:t>
            </a: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65</a:t>
            </a:fld>
            <a:endParaRPr lang="it-IT"/>
          </a:p>
        </p:txBody>
      </p:sp>
    </p:spTree>
    <p:extLst>
      <p:ext uri="{BB962C8B-B14F-4D97-AF65-F5344CB8AC3E}">
        <p14:creationId xmlns:p14="http://schemas.microsoft.com/office/powerpoint/2010/main" val="19832208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t>Attestazione proposta dall’Avv. Gualtieri Camera Civile di Rimini</a:t>
            </a:r>
          </a:p>
        </p:txBody>
      </p:sp>
      <p:sp>
        <p:nvSpPr>
          <p:cNvPr id="3" name="Segnaposto contenuto 2"/>
          <p:cNvSpPr>
            <a:spLocks noGrp="1"/>
          </p:cNvSpPr>
          <p:nvPr>
            <p:ph idx="1"/>
          </p:nvPr>
        </p:nvSpPr>
        <p:spPr>
          <a:xfrm>
            <a:off x="457200" y="1600200"/>
            <a:ext cx="8229600" cy="4983162"/>
          </a:xfrm>
        </p:spPr>
        <p:txBody>
          <a:bodyPr/>
          <a:lstStyle/>
          <a:p>
            <a:pPr algn="ctr" eaLnBrk="1" hangingPunct="1">
              <a:defRPr/>
            </a:pPr>
            <a:r>
              <a:rPr lang="it-IT" sz="2400" i="1" dirty="0"/>
              <a:t>ATTESTAZIONE </a:t>
            </a:r>
            <a:r>
              <a:rPr lang="it-IT" sz="2400" i="1" dirty="0" err="1"/>
              <a:t>DI</a:t>
            </a:r>
            <a:r>
              <a:rPr lang="it-IT" sz="2400" i="1" dirty="0"/>
              <a:t> CONFORMITÀ</a:t>
            </a:r>
            <a:endParaRPr lang="it-IT" sz="2400" dirty="0"/>
          </a:p>
          <a:p>
            <a:pPr algn="just" eaLnBrk="1" hangingPunct="1">
              <a:defRPr/>
            </a:pPr>
            <a:r>
              <a:rPr lang="it-IT" sz="2400" i="1" dirty="0"/>
              <a:t>Il sottoscritto avvocato ... del Foro di ..., C.F.: …, procuratore domiciliatario di ..., C.F.: …, attesta </a:t>
            </a:r>
            <a:r>
              <a:rPr lang="it-IT" sz="2400" i="1" dirty="0">
                <a:solidFill>
                  <a:srgbClr val="FF0000"/>
                </a:solidFill>
              </a:rPr>
              <a:t>ai sensi dell’art. 9, l. 21 gennaio 1994, n. 53, </a:t>
            </a:r>
            <a:r>
              <a:rPr lang="it-IT" sz="2400" i="1" dirty="0"/>
              <a:t>che la presente copia su supporto cartaceo composta di complessivi n. ... fogli, per complessive ... facciate inclusa la presente, </a:t>
            </a:r>
            <a:r>
              <a:rPr lang="it-IT" sz="2400" b="1" i="1" u="sng" dirty="0"/>
              <a:t>tutti sottoscritti dall’attestante</a:t>
            </a:r>
            <a:r>
              <a:rPr lang="it-IT" sz="2400" i="1" dirty="0"/>
              <a:t>, è conforme al messaggio di posta elettronica completo dei relativi allegati, recante la notificazione in proprio a mezzo posta elettronica certificata del</a:t>
            </a:r>
            <a:r>
              <a:rPr lang="it-IT" sz="2400" dirty="0"/>
              <a:t> (descrivere sinteticamente la natura dell’atto notificato)</a:t>
            </a:r>
            <a:r>
              <a:rPr lang="it-IT" sz="2400" i="1" dirty="0"/>
              <a:t> e in possesso del medesimo procuratore.</a:t>
            </a:r>
            <a:endParaRPr lang="it-IT" sz="2400" dirty="0"/>
          </a:p>
          <a:p>
            <a:pPr algn="just" eaLnBrk="1" hangingPunct="1">
              <a:defRPr/>
            </a:pPr>
            <a:r>
              <a:rPr lang="it-IT" sz="2400" i="1" dirty="0"/>
              <a:t>Luogo e data			Avv. </a:t>
            </a:r>
            <a:r>
              <a:rPr lang="it-IT" sz="2400" b="1" i="1" dirty="0"/>
              <a:t>…</a:t>
            </a:r>
            <a:endParaRPr lang="it-IT" sz="2400"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66</a:t>
            </a:fld>
            <a:endParaRPr lang="it-IT"/>
          </a:p>
        </p:txBody>
      </p:sp>
    </p:spTree>
    <p:extLst>
      <p:ext uri="{BB962C8B-B14F-4D97-AF65-F5344CB8AC3E}">
        <p14:creationId xmlns:p14="http://schemas.microsoft.com/office/powerpoint/2010/main" val="2720734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404664"/>
            <a:ext cx="8219256" cy="5976664"/>
          </a:xfrm>
        </p:spPr>
        <p:txBody>
          <a:bodyPr/>
          <a:lstStyle/>
          <a:p>
            <a:pPr marL="0" indent="0" algn="ctr" eaLnBrk="1" hangingPunct="1">
              <a:lnSpc>
                <a:spcPct val="80000"/>
              </a:lnSpc>
              <a:buNone/>
              <a:defRPr/>
            </a:pPr>
            <a:r>
              <a:rPr lang="it-IT" altLang="ko-KR" sz="4800" dirty="0">
                <a:solidFill>
                  <a:srgbClr val="FF3300"/>
                </a:solidFill>
                <a:effectLst>
                  <a:outerShdw blurRad="38100" dist="38100" dir="2700000" algn="tl">
                    <a:srgbClr val="000000"/>
                  </a:outerShdw>
                </a:effectLst>
                <a:ea typeface="Gulim" pitchFamily="34" charset="-127"/>
              </a:rPr>
              <a:t>IMPORTANTE</a:t>
            </a:r>
          </a:p>
          <a:p>
            <a:pPr algn="just" eaLnBrk="1" hangingPunct="1">
              <a:lnSpc>
                <a:spcPct val="80000"/>
              </a:lnSpc>
              <a:defRPr/>
            </a:pPr>
            <a:r>
              <a:rPr lang="it-IT" altLang="ko-KR" sz="2200" dirty="0">
                <a:ea typeface="Gulim" pitchFamily="34" charset="-127"/>
              </a:rPr>
              <a:t>Nel caso in cui la richiesta di spedizione in forma esecutiva ex art. 647 </a:t>
            </a:r>
            <a:r>
              <a:rPr lang="it-IT" altLang="ko-KR" sz="2200" dirty="0" err="1">
                <a:ea typeface="Gulim" pitchFamily="34" charset="-127"/>
              </a:rPr>
              <a:t>cpc</a:t>
            </a:r>
            <a:r>
              <a:rPr lang="it-IT" altLang="ko-KR" sz="2200" dirty="0">
                <a:ea typeface="Gulim" pitchFamily="34" charset="-127"/>
              </a:rPr>
              <a:t> (ad esempio di un decreto ingiuntivo </a:t>
            </a:r>
            <a:r>
              <a:rPr lang="it-IT" altLang="ko-KR" sz="2200" b="1" u="sng" dirty="0">
                <a:ea typeface="Gulim" pitchFamily="34" charset="-127"/>
              </a:rPr>
              <a:t>del TRIBUNALE </a:t>
            </a:r>
            <a:r>
              <a:rPr lang="it-IT" altLang="ko-KR" sz="2200" dirty="0">
                <a:ea typeface="Gulim" pitchFamily="34" charset="-127"/>
              </a:rPr>
              <a:t>non provvisoriamente esecutivo divenuto esecutivo per mancata opposizione) si fondi su una notificazione a mezzo PEC, </a:t>
            </a:r>
            <a:r>
              <a:rPr lang="it-IT" altLang="ko-KR" sz="2200" u="sng" dirty="0">
                <a:solidFill>
                  <a:srgbClr val="FF0000"/>
                </a:solidFill>
                <a:effectLst>
                  <a:outerShdw blurRad="38100" dist="38100" dir="2700000" algn="tl">
                    <a:srgbClr val="000000"/>
                  </a:outerShdw>
                </a:effectLst>
                <a:ea typeface="Gulim" pitchFamily="34" charset="-127"/>
              </a:rPr>
              <a:t>è da escludersi che gli avvocati possano autenticare la trasposizioni su supporto analogico della relazione di notificazione a mezzo PEC</a:t>
            </a:r>
            <a:r>
              <a:rPr lang="it-IT" altLang="ko-KR" sz="2200" dirty="0">
                <a:ea typeface="Gulim" pitchFamily="34" charset="-127"/>
              </a:rPr>
              <a:t>, posto che il potere riconosciuto in tal senso dai commi 1bis e 1ter dell'art. 9, l. 21 gennaio 1994, n. 53 (app. C), riguarda solo </a:t>
            </a:r>
            <a:r>
              <a:rPr lang="it-IT" altLang="ko-KR" sz="2200" b="1" dirty="0">
                <a:ea typeface="Gulim" pitchFamily="34" charset="-127"/>
              </a:rPr>
              <a:t>i casi di impossibilità di procedere con il deposito telematico</a:t>
            </a:r>
            <a:r>
              <a:rPr lang="it-IT" altLang="ko-KR" sz="2200" dirty="0">
                <a:ea typeface="Gulim" pitchFamily="34" charset="-127"/>
              </a:rPr>
              <a:t>.</a:t>
            </a:r>
          </a:p>
          <a:p>
            <a:pPr algn="just" eaLnBrk="1" hangingPunct="1">
              <a:lnSpc>
                <a:spcPct val="80000"/>
              </a:lnSpc>
              <a:defRPr/>
            </a:pPr>
            <a:endParaRPr lang="it-IT" altLang="ko-KR" sz="2200" dirty="0">
              <a:ea typeface="Gulim" pitchFamily="34" charset="-127"/>
            </a:endParaRPr>
          </a:p>
          <a:p>
            <a:pPr algn="just" eaLnBrk="1" hangingPunct="1">
              <a:lnSpc>
                <a:spcPct val="80000"/>
              </a:lnSpc>
              <a:defRPr/>
            </a:pPr>
            <a:r>
              <a:rPr lang="it-IT" altLang="ko-KR" sz="2200" dirty="0">
                <a:ea typeface="Gulim" pitchFamily="34" charset="-127"/>
              </a:rPr>
              <a:t>Una volta effettuato il deposito telematico del file .</a:t>
            </a:r>
            <a:r>
              <a:rPr lang="it-IT" altLang="ko-KR" sz="2200" dirty="0" err="1">
                <a:ea typeface="Gulim" pitchFamily="34" charset="-127"/>
              </a:rPr>
              <a:t>msg</a:t>
            </a:r>
            <a:r>
              <a:rPr lang="it-IT" altLang="ko-KR" sz="2200" dirty="0">
                <a:ea typeface="Gulim" pitchFamily="34" charset="-127"/>
              </a:rPr>
              <a:t> (estensione del client </a:t>
            </a:r>
            <a:r>
              <a:rPr lang="it-IT" altLang="ko-KR" sz="2200" dirty="0" err="1">
                <a:ea typeface="Gulim" pitchFamily="34" charset="-127"/>
              </a:rPr>
              <a:t>outlook</a:t>
            </a:r>
            <a:r>
              <a:rPr lang="it-IT" altLang="ko-KR" sz="2200" dirty="0">
                <a:ea typeface="Gulim" pitchFamily="34" charset="-127"/>
              </a:rPr>
              <a:t>) o .</a:t>
            </a:r>
            <a:r>
              <a:rPr lang="it-IT" altLang="ko-KR" sz="2200" dirty="0" err="1">
                <a:ea typeface="Gulim" pitchFamily="34" charset="-127"/>
              </a:rPr>
              <a:t>eml</a:t>
            </a:r>
            <a:r>
              <a:rPr lang="it-IT" altLang="ko-KR" sz="2200" dirty="0">
                <a:ea typeface="Gulim" pitchFamily="34" charset="-127"/>
              </a:rPr>
              <a:t> (estensione del client </a:t>
            </a:r>
            <a:r>
              <a:rPr lang="it-IT" altLang="ko-KR" sz="2200" dirty="0" err="1">
                <a:ea typeface="Gulim" pitchFamily="34" charset="-127"/>
              </a:rPr>
              <a:t>thunderbird</a:t>
            </a:r>
            <a:r>
              <a:rPr lang="it-IT" altLang="ko-KR" sz="2200" dirty="0">
                <a:ea typeface="Gulim" pitchFamily="34" charset="-127"/>
              </a:rPr>
              <a:t>) contenente la notificazione telematica, la "trasposizione" su supporto cartaceo della notifica (senza perdita di valore legale) può comunque essere eseguita autonomamente dalla Cancelleria, ai sensi dell'art. 23, comma 1, CAD</a:t>
            </a:r>
            <a:endParaRPr lang="it-IT" sz="2200" dirty="0"/>
          </a:p>
          <a:p>
            <a:pPr eaLnBrk="1" hangingPunct="1">
              <a:lnSpc>
                <a:spcPct val="80000"/>
              </a:lnSpc>
              <a:defRPr/>
            </a:pPr>
            <a:endParaRPr lang="it-IT" dirty="0"/>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67</a:t>
            </a:fld>
            <a:endParaRPr lang="it-IT"/>
          </a:p>
        </p:txBody>
      </p:sp>
    </p:spTree>
    <p:extLst>
      <p:ext uri="{BB962C8B-B14F-4D97-AF65-F5344CB8AC3E}">
        <p14:creationId xmlns:p14="http://schemas.microsoft.com/office/powerpoint/2010/main" val="8657331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71480"/>
            <a:ext cx="8229600" cy="5554683"/>
          </a:xfrm>
        </p:spPr>
        <p:txBody>
          <a:bodyPr/>
          <a:lstStyle/>
          <a:p>
            <a:pPr marL="0" indent="0" algn="ctr">
              <a:buNone/>
            </a:pPr>
            <a:r>
              <a:rPr lang="it-IT" sz="4800" b="1" dirty="0">
                <a:solidFill>
                  <a:srgbClr val="FF0000"/>
                </a:solidFill>
              </a:rPr>
              <a:t>I vizi delle attestazioni</a:t>
            </a:r>
          </a:p>
          <a:p>
            <a:r>
              <a:rPr lang="it-IT" b="1" dirty="0"/>
              <a:t>Difformi dal modello</a:t>
            </a:r>
          </a:p>
          <a:p>
            <a:r>
              <a:rPr lang="it-IT" dirty="0"/>
              <a:t>Irregolarità o nullità?</a:t>
            </a:r>
          </a:p>
          <a:p>
            <a:endParaRPr lang="it-IT" dirty="0"/>
          </a:p>
          <a:p>
            <a:r>
              <a:rPr lang="it-IT" b="1" dirty="0"/>
              <a:t>Mancanza di conformità</a:t>
            </a:r>
          </a:p>
          <a:p>
            <a:r>
              <a:rPr lang="it-IT" dirty="0"/>
              <a:t>Irregolarità, nullità o inesistenza?</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68</a:t>
            </a:fld>
            <a:endParaRPr lang="it-IT"/>
          </a:p>
        </p:txBody>
      </p:sp>
    </p:spTree>
    <p:extLst>
      <p:ext uri="{BB962C8B-B14F-4D97-AF65-F5344CB8AC3E}">
        <p14:creationId xmlns:p14="http://schemas.microsoft.com/office/powerpoint/2010/main" val="19527202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714356"/>
          </a:xfrm>
        </p:spPr>
        <p:txBody>
          <a:bodyPr/>
          <a:lstStyle/>
          <a:p>
            <a:r>
              <a:rPr lang="it-IT" b="1" dirty="0"/>
              <a:t>Secondo Cass. S.U. 16/2000…</a:t>
            </a:r>
            <a:endParaRPr lang="it-IT" dirty="0"/>
          </a:p>
        </p:txBody>
      </p:sp>
      <p:sp>
        <p:nvSpPr>
          <p:cNvPr id="3" name="Segnaposto contenuto 2"/>
          <p:cNvSpPr>
            <a:spLocks noGrp="1"/>
          </p:cNvSpPr>
          <p:nvPr>
            <p:ph idx="1"/>
          </p:nvPr>
        </p:nvSpPr>
        <p:spPr>
          <a:xfrm>
            <a:off x="500034" y="714356"/>
            <a:ext cx="8186766" cy="5786478"/>
          </a:xfrm>
        </p:spPr>
        <p:txBody>
          <a:bodyPr/>
          <a:lstStyle/>
          <a:p>
            <a:pPr algn="just">
              <a:buFont typeface="Wingdings" pitchFamily="2" charset="2"/>
              <a:buChar char="Ø"/>
            </a:pPr>
            <a:r>
              <a:rPr lang="it-IT" sz="2000" b="1" dirty="0"/>
              <a:t>L'irregolarità è caratterizzata da una minima difformità rispetto al modello, che non pregiudica la validità dell'atto processuale, né incide sui requisiti indispensabili per il raggiungimento dello scopo dell’atto.</a:t>
            </a:r>
          </a:p>
          <a:p>
            <a:pPr algn="just">
              <a:buFont typeface="Wingdings" pitchFamily="2" charset="2"/>
              <a:buChar char="Ø"/>
            </a:pPr>
            <a:r>
              <a:rPr lang="it-IT" sz="2000" b="1" dirty="0"/>
              <a:t>La nullità è costituita da una difformità dell'atto rispetto al modello tale da non impedire il passaggio in giudicato della sentenza che ne sia affetta ove non fatta valere con la impugnazione (conversione della nullità della sentenza in vizi di gravame: art. 161, comma 1, </a:t>
            </a:r>
            <a:r>
              <a:rPr lang="it-IT" sz="2000" b="1" dirty="0" err="1"/>
              <a:t>c.p.c.</a:t>
            </a:r>
            <a:r>
              <a:rPr lang="it-IT" sz="2000" b="1" dirty="0"/>
              <a:t>).</a:t>
            </a:r>
          </a:p>
          <a:p>
            <a:pPr algn="just">
              <a:buFont typeface="Wingdings" pitchFamily="2" charset="2"/>
              <a:buChar char="Ø"/>
            </a:pPr>
            <a:r>
              <a:rPr lang="it-IT" sz="2000" b="1" dirty="0"/>
              <a:t>La inesistenza è ravvisata nelle ipotesi in cui l'atto processuale manca totalmente degli estremi e dei requisiti essenziali per la sua qualificazione come atto del tipo o della figura giuridica considerati, ovvero se sia inidoneo non solo a produrre gli effetti processuali propri degli atti riconducibili a detto tipo o figura, ma persino ad essere preso in considerazione sotto il profilo giuridico (così, in motivazione, Cass. </a:t>
            </a:r>
            <a:r>
              <a:rPr lang="it-IT" sz="2000" b="1" dirty="0" err="1"/>
              <a:t>s.u.</a:t>
            </a:r>
            <a:r>
              <a:rPr lang="it-IT" sz="2000" b="1" dirty="0"/>
              <a:t> n. 9859 del 1997), con la conseguenza che l'inesistenza dell'atto impedisce che la sentenza, che sullo stesso si fonda, possa passare in giudicato e con l'ulteriore conseguenza che tale inesistenza, può essere fatta valere con autonoma querela </a:t>
            </a:r>
            <a:r>
              <a:rPr lang="it-IT" sz="2000" b="1" dirty="0" err="1"/>
              <a:t>nullitatis</a:t>
            </a:r>
            <a:r>
              <a:rPr lang="it-IT" sz="2000" b="1" dirty="0"/>
              <a:t>, oltre che con i normali mezzi di impugnazione.</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69</a:t>
            </a:fld>
            <a:endParaRPr lang="it-IT"/>
          </a:p>
        </p:txBody>
      </p:sp>
    </p:spTree>
    <p:extLst>
      <p:ext uri="{BB962C8B-B14F-4D97-AF65-F5344CB8AC3E}">
        <p14:creationId xmlns:p14="http://schemas.microsoft.com/office/powerpoint/2010/main" val="1970307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a:solidFill>
                  <a:srgbClr val="FF3300"/>
                </a:solidFill>
              </a:rPr>
              <a:t>I DUPLICATI INFORMATICI</a:t>
            </a:r>
          </a:p>
        </p:txBody>
      </p:sp>
      <p:sp>
        <p:nvSpPr>
          <p:cNvPr id="3" name="Segnaposto contenuto 2"/>
          <p:cNvSpPr>
            <a:spLocks noGrp="1"/>
          </p:cNvSpPr>
          <p:nvPr>
            <p:ph idx="1"/>
          </p:nvPr>
        </p:nvSpPr>
        <p:spPr/>
        <p:txBody>
          <a:bodyPr/>
          <a:lstStyle/>
          <a:p>
            <a:pPr algn="just"/>
            <a:r>
              <a:rPr lang="it-IT" dirty="0"/>
              <a:t>Da qualche tempo  (marzo 2015) è possibile scaricare dai fascicoli telematici, tramite il Portale dei Servizi Telematici (</a:t>
            </a:r>
            <a:r>
              <a:rPr lang="it-IT" dirty="0">
                <a:hlinkClick r:id="rId2" action="ppaction://hlinksldjump"/>
              </a:rPr>
              <a:t>pst.giustizia.it</a:t>
            </a:r>
            <a:r>
              <a:rPr lang="it-IT" dirty="0"/>
              <a:t>) e gli altri Punti di Accesso (</a:t>
            </a:r>
            <a:r>
              <a:rPr lang="it-IT" dirty="0" err="1"/>
              <a:t>lextel</a:t>
            </a:r>
            <a:r>
              <a:rPr lang="it-IT" dirty="0"/>
              <a:t>,   </a:t>
            </a:r>
            <a:r>
              <a:rPr lang="it-IT" dirty="0" err="1"/>
              <a:t>Giuffrè</a:t>
            </a:r>
            <a:r>
              <a:rPr lang="it-IT" dirty="0"/>
              <a:t>, etc.) sia le </a:t>
            </a:r>
            <a:r>
              <a:rPr lang="it-IT" dirty="0">
                <a:solidFill>
                  <a:srgbClr val="FF0000"/>
                </a:solidFill>
              </a:rPr>
              <a:t>copie informatiche </a:t>
            </a:r>
            <a:r>
              <a:rPr lang="it-IT" dirty="0"/>
              <a:t>che i </a:t>
            </a:r>
            <a:r>
              <a:rPr lang="it-IT" dirty="0">
                <a:solidFill>
                  <a:srgbClr val="FF0000"/>
                </a:solidFill>
              </a:rPr>
              <a:t>duplicati informatici. </a:t>
            </a:r>
          </a:p>
          <a:p>
            <a:pPr algn="just"/>
            <a:r>
              <a:rPr lang="it-IT" dirty="0"/>
              <a:t>Entrambi i file sono UTILIZZABILI PER LE NOTIFICHE A MEZZO PEC E PER I DEPOSITI TELEMATICI</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7</a:t>
            </a:fld>
            <a:endParaRPr lang="it-IT"/>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br>
              <a:rPr lang="it-IT" dirty="0"/>
            </a:br>
            <a:r>
              <a:rPr lang="it-IT" b="1" dirty="0"/>
              <a:t>Tesi della INESISTENZA: Cass. 4454/1997</a:t>
            </a:r>
            <a:br>
              <a:rPr lang="it-IT" b="1" dirty="0"/>
            </a:br>
            <a:endParaRPr lang="it-IT" dirty="0"/>
          </a:p>
        </p:txBody>
      </p:sp>
      <p:sp>
        <p:nvSpPr>
          <p:cNvPr id="3" name="Segnaposto contenuto 2"/>
          <p:cNvSpPr>
            <a:spLocks noGrp="1"/>
          </p:cNvSpPr>
          <p:nvPr>
            <p:ph idx="1"/>
          </p:nvPr>
        </p:nvSpPr>
        <p:spPr/>
        <p:txBody>
          <a:bodyPr/>
          <a:lstStyle/>
          <a:p>
            <a:pPr algn="just"/>
            <a:r>
              <a:rPr lang="it-IT" sz="2400" b="1" dirty="0"/>
              <a:t>«La notifica della sentenza fatta in copia non ritualmente spedita dal cancelliere e quindi non autentica è giuridicamente inesistente, posto che la consegna al destinatario, da parte dell'ufficiale giudiziario, di copia conforme all'originale dell'atto da notificarsi costituisce elemento essenziale della notificazione e che la conformità all'originale dell'atto pubblico è certificata dal pubblico depositario autorizzato a spedirne copia ed, in particolare, nel caso di sentenza, dal cancelliere, il quale per sua funzione istituzionale attende al rilascio di copie degli atti giudiziari, attestandone la conformità all'originale».</a:t>
            </a:r>
            <a:endParaRPr lang="it-IT" sz="2400"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70</a:t>
            </a:fld>
            <a:endParaRPr lang="it-IT"/>
          </a:p>
        </p:txBody>
      </p:sp>
    </p:spTree>
    <p:extLst>
      <p:ext uri="{BB962C8B-B14F-4D97-AF65-F5344CB8AC3E}">
        <p14:creationId xmlns:p14="http://schemas.microsoft.com/office/powerpoint/2010/main" val="42583399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Tesi della IRREGOLARITA’: Cass. 10224/2014</a:t>
            </a:r>
            <a:endParaRPr lang="it-IT" dirty="0"/>
          </a:p>
        </p:txBody>
      </p:sp>
      <p:sp>
        <p:nvSpPr>
          <p:cNvPr id="3" name="Segnaposto contenuto 2"/>
          <p:cNvSpPr>
            <a:spLocks noGrp="1"/>
          </p:cNvSpPr>
          <p:nvPr>
            <p:ph idx="1"/>
          </p:nvPr>
        </p:nvSpPr>
        <p:spPr/>
        <p:txBody>
          <a:bodyPr/>
          <a:lstStyle/>
          <a:p>
            <a:pPr algn="just"/>
            <a:endParaRPr lang="it-IT" sz="2000" dirty="0"/>
          </a:p>
          <a:p>
            <a:pPr algn="just"/>
            <a:r>
              <a:rPr lang="it-IT" sz="2000" dirty="0"/>
              <a:t>«Premesso che le violazioni di legge invocate da parte ricorrente non sussistono, atteso che l'art. 743 </a:t>
            </a:r>
            <a:r>
              <a:rPr lang="it-IT" sz="2000" dirty="0" err="1"/>
              <a:t>c.p.c.</a:t>
            </a:r>
            <a:r>
              <a:rPr lang="it-IT" sz="2000" dirty="0"/>
              <a:t>, non impone che occorra annotare sull'originale dell'atto l'avvenuto rilascio di copie, </a:t>
            </a:r>
            <a:r>
              <a:rPr lang="it-IT" sz="2000" dirty="0" err="1"/>
              <a:t>nèl</a:t>
            </a:r>
            <a:r>
              <a:rPr lang="it-IT" sz="2000" dirty="0"/>
              <a:t>'art. 124 </a:t>
            </a:r>
            <a:r>
              <a:rPr lang="it-IT" sz="2000" dirty="0" err="1"/>
              <a:t>disp</a:t>
            </a:r>
            <a:r>
              <a:rPr lang="it-IT" sz="2000" dirty="0"/>
              <a:t>. att. </a:t>
            </a:r>
            <a:r>
              <a:rPr lang="it-IT" sz="2000" dirty="0" err="1"/>
              <a:t>c.p.c.</a:t>
            </a:r>
            <a:r>
              <a:rPr lang="it-IT" sz="2000" dirty="0"/>
              <a:t>, stabilisce che il passaggio in giudicato debba essere annotato sull'originale della sentenza, appare risolutivo osservare che le pretese irregolarità nel rilascio delle copie da parte del cancelliere </a:t>
            </a:r>
            <a:r>
              <a:rPr lang="it-IT" sz="2000" b="1" dirty="0"/>
              <a:t>in ogni caso non determinano la nullità della notificazione della sentenza di primo grado, stante il </a:t>
            </a:r>
            <a:r>
              <a:rPr lang="it-IT" sz="2000" b="1" dirty="0" err="1"/>
              <a:t>numerus</a:t>
            </a:r>
            <a:r>
              <a:rPr lang="it-IT" sz="2000" b="1" dirty="0"/>
              <a:t> </a:t>
            </a:r>
            <a:r>
              <a:rPr lang="it-IT" sz="2000" b="1" dirty="0" err="1"/>
              <a:t>clausus</a:t>
            </a:r>
            <a:r>
              <a:rPr lang="it-IT" sz="2000" b="1" dirty="0"/>
              <a:t> delle ipotesi di nullità della notificazione ed il conseguente indirizzo giurisprudenziale secondo il quale finanche la notifica della sentenza fatta in copia non autenticata è idonea a far decorrere il termine breve dell'impugnazione (</a:t>
            </a:r>
            <a:r>
              <a:rPr lang="it-IT" sz="2000" b="1" dirty="0" err="1"/>
              <a:t>cfr.Cass.</a:t>
            </a:r>
            <a:r>
              <a:rPr lang="it-IT" sz="2000" b="1" dirty="0"/>
              <a:t> n. 16317 del 2004eCass. n. 6272 del 1984)».</a:t>
            </a:r>
            <a:endParaRPr lang="it-IT" sz="2000"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71</a:t>
            </a:fld>
            <a:endParaRPr lang="it-IT"/>
          </a:p>
        </p:txBody>
      </p:sp>
    </p:spTree>
    <p:extLst>
      <p:ext uri="{BB962C8B-B14F-4D97-AF65-F5344CB8AC3E}">
        <p14:creationId xmlns:p14="http://schemas.microsoft.com/office/powerpoint/2010/main" val="5306545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Cass. 7 ottobre 2015, n. 20072</a:t>
            </a:r>
          </a:p>
        </p:txBody>
      </p:sp>
      <p:sp>
        <p:nvSpPr>
          <p:cNvPr id="3" name="Segnaposto contenuto 2"/>
          <p:cNvSpPr>
            <a:spLocks noGrp="1"/>
          </p:cNvSpPr>
          <p:nvPr>
            <p:ph idx="1"/>
          </p:nvPr>
        </p:nvSpPr>
        <p:spPr>
          <a:xfrm>
            <a:off x="357158" y="1600200"/>
            <a:ext cx="8329642" cy="4900634"/>
          </a:xfrm>
        </p:spPr>
        <p:txBody>
          <a:bodyPr/>
          <a:lstStyle/>
          <a:p>
            <a:pPr algn="just" eaLnBrk="1" hangingPunct="1">
              <a:lnSpc>
                <a:spcPct val="80000"/>
              </a:lnSpc>
              <a:buFont typeface="Wingdings" pitchFamily="2" charset="2"/>
              <a:buNone/>
              <a:defRPr/>
            </a:pPr>
            <a:r>
              <a:rPr lang="it-IT" sz="2100" b="1" dirty="0">
                <a:solidFill>
                  <a:srgbClr val="FF0066"/>
                </a:solidFill>
                <a:effectLst>
                  <a:outerShdw blurRad="38100" dist="38100" dir="2700000" algn="tl">
                    <a:srgbClr val="000000"/>
                  </a:outerShdw>
                </a:effectLst>
              </a:rPr>
              <a:t>Declaratoria di inammissibilità di un ricorso per inesistenza della notifica effettuata via pec e la cui prova (necessariamente cartacea) non era stata fornita</a:t>
            </a:r>
          </a:p>
          <a:p>
            <a:pPr eaLnBrk="1" hangingPunct="1">
              <a:lnSpc>
                <a:spcPct val="80000"/>
              </a:lnSpc>
              <a:buFont typeface="Wingdings" pitchFamily="2" charset="2"/>
              <a:buNone/>
              <a:defRPr/>
            </a:pPr>
            <a:endParaRPr lang="it-IT" sz="2100" b="1" dirty="0">
              <a:solidFill>
                <a:srgbClr val="FF0066"/>
              </a:solidFill>
              <a:effectLst>
                <a:outerShdw blurRad="38100" dist="38100" dir="2700000" algn="tl">
                  <a:srgbClr val="000000"/>
                </a:outerShdw>
              </a:effectLst>
            </a:endParaRPr>
          </a:p>
          <a:p>
            <a:pPr algn="just" eaLnBrk="1" hangingPunct="1">
              <a:lnSpc>
                <a:spcPct val="80000"/>
              </a:lnSpc>
              <a:buFont typeface="Wingdings" pitchFamily="2" charset="2"/>
              <a:buNone/>
              <a:defRPr/>
            </a:pPr>
            <a:r>
              <a:rPr lang="it-IT" sz="2100" dirty="0"/>
              <a:t>Dal quadro normativo attentamente ricostruito dalla Corte di legittimità, emerge che la notifica a mezzo posta elettronica certificata non si esaurisce con l’invio telematico dell’atto, ma si perfeziona con la consegna del plico informatico nella casella di posta elettronica del destinatario, </a:t>
            </a:r>
            <a:r>
              <a:rPr lang="it-IT" sz="2100" u="sng" dirty="0"/>
              <a:t>e la prova di tale consegna è costituita dalla ricevuta di avvenuta consegna.</a:t>
            </a:r>
            <a:r>
              <a:rPr lang="it-IT" sz="2100" dirty="0"/>
              <a:t> </a:t>
            </a:r>
          </a:p>
          <a:p>
            <a:pPr algn="just" eaLnBrk="1" hangingPunct="1">
              <a:lnSpc>
                <a:spcPct val="80000"/>
              </a:lnSpc>
              <a:buFont typeface="Wingdings" pitchFamily="2" charset="2"/>
              <a:buNone/>
              <a:defRPr/>
            </a:pPr>
            <a:endParaRPr lang="it-IT" sz="2100" dirty="0"/>
          </a:p>
          <a:p>
            <a:pPr algn="just" eaLnBrk="1" hangingPunct="1">
              <a:lnSpc>
                <a:spcPct val="80000"/>
              </a:lnSpc>
              <a:buFont typeface="Wingdings" pitchFamily="2" charset="2"/>
              <a:buNone/>
              <a:defRPr/>
            </a:pPr>
            <a:r>
              <a:rPr lang="it-IT" sz="2100" dirty="0"/>
              <a:t>La mancata produzione nelle forme di legge della ricevuta di avvenuta consegna della notifica a mezzo PEC del ricorso per cassazione, impedendo di ritenere perfezionato il procedimento </a:t>
            </a:r>
            <a:r>
              <a:rPr lang="it-IT" sz="2100" dirty="0" err="1"/>
              <a:t>notificatorio</a:t>
            </a:r>
            <a:r>
              <a:rPr lang="it-IT" sz="2100" dirty="0"/>
              <a:t>, determina quindi </a:t>
            </a:r>
            <a:r>
              <a:rPr lang="it-IT" sz="2100" dirty="0">
                <a:solidFill>
                  <a:srgbClr val="FF0066"/>
                </a:solidFill>
                <a:effectLst>
                  <a:outerShdw blurRad="38100" dist="38100" dir="2700000" algn="tl">
                    <a:srgbClr val="000000"/>
                  </a:outerShdw>
                </a:effectLst>
              </a:rPr>
              <a:t>l’inesistenza della notificazione</a:t>
            </a:r>
            <a:r>
              <a:rPr lang="it-IT" sz="2100" dirty="0"/>
              <a:t>, con conseguente impossibilità per il giudice di disporne il rinnovo ai sensi dell’art. 291 </a:t>
            </a:r>
            <a:r>
              <a:rPr lang="it-IT" sz="2100" dirty="0" err="1"/>
              <a:t>c.p.c.</a:t>
            </a:r>
            <a:r>
              <a:rPr lang="it-IT" sz="2100" dirty="0"/>
              <a:t>, in quanto la sanatoria ivi prevista è consentita nella sola ipotesi di notificazione esistente, sebbene affetta da nullità».</a:t>
            </a: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72</a:t>
            </a:fld>
            <a:endParaRPr lang="it-IT"/>
          </a:p>
        </p:txBody>
      </p:sp>
    </p:spTree>
    <p:extLst>
      <p:ext uri="{BB962C8B-B14F-4D97-AF65-F5344CB8AC3E}">
        <p14:creationId xmlns:p14="http://schemas.microsoft.com/office/powerpoint/2010/main" val="9672200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210146"/>
          </a:xfrm>
        </p:spPr>
        <p:txBody>
          <a:bodyPr/>
          <a:lstStyle/>
          <a:p>
            <a:br>
              <a:rPr lang="it-IT" sz="2400" u="sng" dirty="0">
                <a:hlinkClick r:id="rId2"/>
              </a:rPr>
            </a:br>
            <a:br>
              <a:rPr lang="it-IT" sz="2400" u="sng" dirty="0">
                <a:hlinkClick r:id="rId2"/>
              </a:rPr>
            </a:br>
            <a:r>
              <a:rPr lang="it-IT" sz="2400" u="sng" dirty="0">
                <a:hlinkClick r:id="rId2"/>
              </a:rPr>
              <a:t>Tribunale di Bologna del 22.10.2015</a:t>
            </a:r>
            <a:r>
              <a:rPr lang="it-IT" sz="2400" u="sng" dirty="0"/>
              <a:t> in </a:t>
            </a:r>
            <a:r>
              <a:rPr lang="it-IT" sz="2400" u="sng" dirty="0">
                <a:hlinkClick r:id="rId3"/>
              </a:rPr>
              <a:t>http://www.giuraemilia.it</a:t>
            </a:r>
            <a:br>
              <a:rPr lang="it-IT" sz="2400" u="sng" dirty="0"/>
            </a:br>
            <a:r>
              <a:rPr lang="it-IT" sz="2400" u="sng" dirty="0"/>
              <a:t>mancata o inesatta attestazione di conformità – mera irregolarità non inefficacia pignoramento</a:t>
            </a:r>
            <a:br>
              <a:rPr lang="it-IT" sz="2400" u="sng" dirty="0"/>
            </a:br>
            <a:br>
              <a:rPr lang="it-IT" sz="2400" u="sng" dirty="0"/>
            </a:br>
            <a:endParaRPr lang="it-IT" sz="2400" dirty="0"/>
          </a:p>
        </p:txBody>
      </p:sp>
      <p:sp>
        <p:nvSpPr>
          <p:cNvPr id="3" name="Segnaposto contenuto 2"/>
          <p:cNvSpPr>
            <a:spLocks noGrp="1"/>
          </p:cNvSpPr>
          <p:nvPr>
            <p:ph idx="1"/>
          </p:nvPr>
        </p:nvSpPr>
        <p:spPr>
          <a:xfrm>
            <a:off x="428596" y="1556792"/>
            <a:ext cx="8258204" cy="5015480"/>
          </a:xfrm>
        </p:spPr>
        <p:txBody>
          <a:bodyPr/>
          <a:lstStyle/>
          <a:p>
            <a:pPr algn="just"/>
            <a:r>
              <a:rPr lang="it-IT" sz="2000" dirty="0"/>
              <a:t>Costituisce uno dei primi riferimenti giurisprudenziali sulle attestazioni di conformità ex art. 16 undecies DL 179/2012, introdotto dall’art. 19 </a:t>
            </a:r>
            <a:r>
              <a:rPr lang="it-IT" sz="2000" dirty="0" err="1"/>
              <a:t>DL</a:t>
            </a:r>
            <a:r>
              <a:rPr lang="it-IT" sz="2000" dirty="0"/>
              <a:t> 83/2015 convertito in L. 132/2015.</a:t>
            </a:r>
          </a:p>
          <a:p>
            <a:pPr algn="just"/>
            <a:r>
              <a:rPr lang="it-IT" sz="2000" dirty="0"/>
              <a:t>Il provvedimento  prende in esame, in particolare, l’eccezione del debitore esecutato-opponente secondo il quale il creditore procedente aveva “depositato con l’iscrizione a ruolo gli atti di cui all’art. 543, comma terzo, </a:t>
            </a:r>
            <a:r>
              <a:rPr lang="it-IT" sz="2000" dirty="0" err="1"/>
              <a:t>c.p.c.</a:t>
            </a:r>
            <a:r>
              <a:rPr lang="it-IT" sz="2000" dirty="0"/>
              <a:t> non correttamente autenticati ai sensi del secondo comma della disposizione summenzionata“.</a:t>
            </a:r>
          </a:p>
          <a:p>
            <a:pPr algn="just"/>
            <a:r>
              <a:rPr lang="it-IT" sz="2000" dirty="0"/>
              <a:t>Il Tribunale di Bologna ha  ritenuto una mera irregolarità la </a:t>
            </a:r>
            <a:r>
              <a:rPr lang="it-IT" sz="2000" dirty="0" err="1"/>
              <a:t>mancata\non</a:t>
            </a:r>
            <a:r>
              <a:rPr lang="it-IT" sz="2000" dirty="0"/>
              <a:t> corretta attestazione di conformità al momento dell’iscrizione a ruolo  superata dalla esibizione in giudizio degli originali del titolo, precetto e pignoramento.</a:t>
            </a:r>
          </a:p>
          <a:p>
            <a:pPr algn="just"/>
            <a:r>
              <a:rPr lang="it-IT" sz="2000" dirty="0"/>
              <a:t>Conseguentemente ha dichiarato non sussistere l’inefficacia del pignoramento nonostante l’attestazione non fosse stata (correttamente) apposta. </a:t>
            </a: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73</a:t>
            </a:fld>
            <a:endParaRPr lang="it-IT" dirty="0"/>
          </a:p>
        </p:txBody>
      </p:sp>
    </p:spTree>
    <p:extLst>
      <p:ext uri="{BB962C8B-B14F-4D97-AF65-F5344CB8AC3E}">
        <p14:creationId xmlns:p14="http://schemas.microsoft.com/office/powerpoint/2010/main" val="29865488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097998-5FCA-4268-8A02-1AE86F9B952C}"/>
              </a:ext>
            </a:extLst>
          </p:cNvPr>
          <p:cNvSpPr>
            <a:spLocks noGrp="1"/>
          </p:cNvSpPr>
          <p:nvPr>
            <p:ph type="title"/>
          </p:nvPr>
        </p:nvSpPr>
        <p:spPr/>
        <p:txBody>
          <a:bodyPr/>
          <a:lstStyle/>
          <a:p>
            <a:r>
              <a:rPr lang="it-IT" dirty="0">
                <a:solidFill>
                  <a:srgbClr val="FF0000"/>
                </a:solidFill>
              </a:rPr>
              <a:t>Cass. 31 agosto 2017, n. 20672 </a:t>
            </a:r>
          </a:p>
        </p:txBody>
      </p:sp>
      <p:sp>
        <p:nvSpPr>
          <p:cNvPr id="3" name="Segnaposto contenuto 2">
            <a:extLst>
              <a:ext uri="{FF2B5EF4-FFF2-40B4-BE49-F238E27FC236}">
                <a16:creationId xmlns:a16="http://schemas.microsoft.com/office/drawing/2014/main" id="{E00DF4EA-F647-4A46-931A-BCE10F4276EA}"/>
              </a:ext>
            </a:extLst>
          </p:cNvPr>
          <p:cNvSpPr>
            <a:spLocks noGrp="1"/>
          </p:cNvSpPr>
          <p:nvPr>
            <p:ph idx="1"/>
          </p:nvPr>
        </p:nvSpPr>
        <p:spPr>
          <a:xfrm>
            <a:off x="457200" y="1166018"/>
            <a:ext cx="8229600" cy="4525963"/>
          </a:xfrm>
        </p:spPr>
        <p:txBody>
          <a:bodyPr/>
          <a:lstStyle/>
          <a:p>
            <a:pPr marL="0" indent="0">
              <a:buNone/>
            </a:pPr>
            <a:r>
              <a:rPr lang="it-IT" sz="2400" dirty="0"/>
              <a:t>Una decisione che ha provocato giustificati allarmi, ma che non coglie decisamente nel segno. Nel caso di specie, era stata attestata la conformità al messaggio PEC di una notifica in cui gli allegati avevano estensione .</a:t>
            </a:r>
            <a:r>
              <a:rPr lang="it-IT" sz="2400" dirty="0" err="1"/>
              <a:t>pfd</a:t>
            </a:r>
            <a:r>
              <a:rPr lang="it-IT" sz="2400" dirty="0"/>
              <a:t> e non .</a:t>
            </a:r>
            <a:r>
              <a:rPr lang="it-IT" sz="2400" dirty="0" err="1"/>
              <a:t>p7m</a:t>
            </a:r>
            <a:r>
              <a:rPr lang="it-IT" sz="2400" dirty="0"/>
              <a:t> e la questione è stata rimessa alle Sezioni Unite per valutare se l’utilizzo di tale formato, ritenuto non regolamentare, avesse determinato una nullità.</a:t>
            </a:r>
          </a:p>
          <a:p>
            <a:pPr marL="0" indent="0">
              <a:buNone/>
            </a:pPr>
            <a:r>
              <a:rPr lang="it-IT" sz="1800" dirty="0"/>
              <a:t>http://www.quotidianogiuridico.it/documents/2017/09/20/notifica-pec-la-cassazione-errando-ritiene-valido-solo-il-formato-p7m</a:t>
            </a:r>
          </a:p>
        </p:txBody>
      </p:sp>
      <p:sp>
        <p:nvSpPr>
          <p:cNvPr id="4" name="Segnaposto numero diapositiva 3">
            <a:extLst>
              <a:ext uri="{FF2B5EF4-FFF2-40B4-BE49-F238E27FC236}">
                <a16:creationId xmlns:a16="http://schemas.microsoft.com/office/drawing/2014/main" id="{08C9F305-C62E-4A04-A1EC-B298D120E07A}"/>
              </a:ext>
            </a:extLst>
          </p:cNvPr>
          <p:cNvSpPr>
            <a:spLocks noGrp="1"/>
          </p:cNvSpPr>
          <p:nvPr>
            <p:ph type="sldNum" sz="quarter" idx="12"/>
          </p:nvPr>
        </p:nvSpPr>
        <p:spPr/>
        <p:txBody>
          <a:bodyPr/>
          <a:lstStyle/>
          <a:p>
            <a:pPr>
              <a:defRPr/>
            </a:pPr>
            <a:fld id="{9263CD42-FD24-475C-9119-7D79CC2A8CDC}" type="slidenum">
              <a:rPr lang="it-IT" smtClean="0"/>
              <a:pPr>
                <a:defRPr/>
              </a:pPr>
              <a:t>74</a:t>
            </a:fld>
            <a:endParaRPr lang="it-IT"/>
          </a:p>
        </p:txBody>
      </p:sp>
    </p:spTree>
    <p:extLst>
      <p:ext uri="{BB962C8B-B14F-4D97-AF65-F5344CB8AC3E}">
        <p14:creationId xmlns:p14="http://schemas.microsoft.com/office/powerpoint/2010/main" val="25729781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it-IT" dirty="0"/>
              <a:t>Cass. 22 febbraio 2016, n. 3386</a:t>
            </a:r>
          </a:p>
        </p:txBody>
      </p:sp>
      <p:sp>
        <p:nvSpPr>
          <p:cNvPr id="3" name="Segnaposto contenuto 2"/>
          <p:cNvSpPr>
            <a:spLocks noGrp="1"/>
          </p:cNvSpPr>
          <p:nvPr>
            <p:ph idx="1"/>
          </p:nvPr>
        </p:nvSpPr>
        <p:spPr>
          <a:xfrm>
            <a:off x="457200" y="1196752"/>
            <a:ext cx="8229600" cy="4929411"/>
          </a:xfrm>
        </p:spPr>
        <p:txBody>
          <a:bodyPr/>
          <a:lstStyle/>
          <a:p>
            <a:pPr marL="0" indent="0">
              <a:buNone/>
            </a:pPr>
            <a:r>
              <a:rPr lang="it-IT" sz="1200" dirty="0" err="1"/>
              <a:t>p.1</a:t>
            </a:r>
            <a:r>
              <a:rPr lang="it-IT" sz="1200" dirty="0"/>
              <a:t>. In via preliminare il Collegio rileva che parte ricorrente ha depositato come copia autentica del provvedimento impugnato quella di cui ha ricevuto comunicazione - ai sensi del </a:t>
            </a:r>
            <a:r>
              <a:rPr lang="it-IT" sz="1200" dirty="0" err="1"/>
              <a:t>D.Lgs.</a:t>
            </a:r>
            <a:r>
              <a:rPr lang="it-IT" sz="1200" dirty="0"/>
              <a:t> n. 179 del 2012, art. 16, comma 4, convertito con modificazioni, nella legge n. 221 del 2012 dalla Cancelleria del Tribunale di Ragusa - tramite posta elettronica certificata.</a:t>
            </a:r>
          </a:p>
          <a:p>
            <a:pPr marL="0" indent="0">
              <a:buNone/>
            </a:pPr>
            <a:r>
              <a:rPr lang="it-IT" sz="1200" dirty="0"/>
              <a:t>Ai sensi del primo inciso dell'art. </a:t>
            </a:r>
            <a:r>
              <a:rPr lang="it-IT" sz="1200" dirty="0" err="1"/>
              <a:t>16-bis</a:t>
            </a:r>
            <a:r>
              <a:rPr lang="it-IT" sz="1200" dirty="0"/>
              <a:t>, comma </a:t>
            </a:r>
            <a:r>
              <a:rPr lang="it-IT" sz="1200" dirty="0" err="1"/>
              <a:t>9-bis</a:t>
            </a:r>
            <a:r>
              <a:rPr lang="it-IT" sz="1200" dirty="0"/>
              <a:t>, dello stesso D.L. (comma aggiunto dalla L. n. 114 del 2014, art. 52, comma 1, poi così modificato dalla L. n. 132 del 2015, art. 19, comma 1, ma non sul punto):</a:t>
            </a:r>
          </a:p>
          <a:p>
            <a:pPr marL="0" indent="0">
              <a:buNone/>
            </a:pPr>
            <a:r>
              <a:rPr lang="it-IT" sz="1200" dirty="0"/>
              <a:t>"Le copie informatiche, anche per immagine, di atti processuali di parte e degli ausiliari del giudice </a:t>
            </a:r>
            <a:r>
              <a:rPr lang="it-IT" sz="1200" dirty="0" err="1"/>
              <a:t>nonchè</a:t>
            </a:r>
            <a:r>
              <a:rPr lang="it-IT" sz="1200" dirty="0"/>
              <a:t> dei provvedimenti di quest'ultimo, presenti nei fascicoli informatici o trasmessi in allegato alle comunicazioni telematiche dei procedimenti indicati nel presente articolo, equivalgono all'originale anche se prive della firma digitale del cancelliere di attestazione di conformità all'originale".</a:t>
            </a:r>
          </a:p>
          <a:p>
            <a:pPr marL="0" indent="0">
              <a:buNone/>
            </a:pPr>
            <a:r>
              <a:rPr lang="it-IT" sz="1200" dirty="0"/>
              <a:t>La produzione della detta copia trasmessa in allegato dalla cancelleria ragusana deve, dunque, di per </a:t>
            </a:r>
            <a:r>
              <a:rPr lang="it-IT" sz="1200" dirty="0" err="1"/>
              <a:t>sè</a:t>
            </a:r>
            <a:r>
              <a:rPr lang="it-IT" sz="1200" dirty="0"/>
              <a:t> reputarsi equivalente all'originale presente nel fascicolo informatico, tenuto conto che la comunicazione con cui è stata trasmessa reca tutti gli indici di individuazione della sua estrazione.</a:t>
            </a:r>
          </a:p>
          <a:p>
            <a:pPr marL="0" indent="0">
              <a:buNone/>
            </a:pPr>
            <a:r>
              <a:rPr lang="it-IT" sz="1200" dirty="0"/>
              <a:t>Peraltro, in calce al provvedimento così prodotto il difensore della ricorrente, Avvocato Giovanni Sozzi, ha apposto con modulo adesivo da lui firmato attestazione secondo cui il provvedimento stesso "è copia conforme all'originale telematico/analogico scansionato ai sensi della D.L. n. 90 del 2014, art. 52. (OMISSIS)".</a:t>
            </a:r>
          </a:p>
          <a:p>
            <a:pPr marL="0" indent="0">
              <a:buNone/>
            </a:pPr>
            <a:r>
              <a:rPr lang="it-IT" sz="1200" dirty="0"/>
              <a:t>Ove tale attestazione si fosse inteso effettuarla ai sensi del secondo inciso del citato art. 16, comma </a:t>
            </a:r>
            <a:r>
              <a:rPr lang="it-IT" sz="1200" dirty="0" err="1"/>
              <a:t>9-bis</a:t>
            </a:r>
            <a:r>
              <a:rPr lang="it-IT" sz="1200" dirty="0"/>
              <a:t> (secondo cui: "Il difensore, il dipendente di cui si avvale la pubblica amministrazione per stare in giudizio personalmente, il consulente tecnico, il professionista delegato, il curatore ed il commissario giudiziale possono estrarre con modalità telematiche duplicati, copie analogiche o informatiche degli atti e dei provvedimenti di cui al periodo precedente ed attestare la conformità delle copie estratte ai corrispondenti atti contenuti nel fascicolo informatico") e per gli effetti del terzo inciso (secondo cui: "Le copie analogiche ed informatiche, anche per immagine, estratte dal fascicolo informatico e munite dell'attestazione di conformità a norma del presente comma, equivalgono all'originale"), se ne sarebbe dovuto rilevare l'irritualità: infatti, il detto difensore non ha provveduto ad estrarre con modalità telematica la copia dal fascicolo informatico, ma ha resto l'attestazione sulla copia comunicatagli a mezzo PEC, che essa si era estratta dal detto fascicolo, ma da parte del cancelliere.</a:t>
            </a:r>
          </a:p>
          <a:p>
            <a:pPr marL="0" indent="0">
              <a:buNone/>
            </a:pPr>
            <a:r>
              <a:rPr lang="it-IT" sz="1200" dirty="0"/>
              <a:t>Tuttavia, la rilevata irrituale attestazione è del tutto priva di rilievo, </a:t>
            </a:r>
            <a:r>
              <a:rPr lang="it-IT" sz="1200" dirty="0" err="1"/>
              <a:t>giacchè</a:t>
            </a:r>
            <a:r>
              <a:rPr lang="it-IT" sz="1200" dirty="0"/>
              <a:t>, come s'è detto, la copia trasmessa a mezzo PEC dalla cancelleria ragusana equivale all'originale e, dunque, può considerarsi una copia autentica.</a:t>
            </a:r>
          </a:p>
          <a:p>
            <a:pPr marL="0" indent="0">
              <a:buNone/>
            </a:pPr>
            <a:r>
              <a:rPr lang="it-IT" sz="1200" dirty="0"/>
              <a:t>Il ricorso è, dunque, procedibile ed appare anche tempestivo dato che risulta notificato il 9 gennaio 2015 e, quindi, nel trentesimo giorno dalla comunicazione a mezzo PEC del 10 dicembre 2014.</a:t>
            </a:r>
          </a:p>
          <a:p>
            <a:endParaRPr lang="it-IT" sz="1200"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75</a:t>
            </a:fld>
            <a:endParaRPr lang="it-IT"/>
          </a:p>
        </p:txBody>
      </p:sp>
    </p:spTree>
    <p:extLst>
      <p:ext uri="{BB962C8B-B14F-4D97-AF65-F5344CB8AC3E}">
        <p14:creationId xmlns:p14="http://schemas.microsoft.com/office/powerpoint/2010/main" val="40551735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ctr"/>
            <a:r>
              <a:rPr lang="it-IT" i="1" dirty="0"/>
              <a:t>Grazie dell’attenzione</a:t>
            </a:r>
          </a:p>
          <a:p>
            <a:pPr algn="ctr"/>
            <a:r>
              <a:rPr lang="it-IT" i="1" dirty="0"/>
              <a:t>Avv. Mauro Gualtieri.</a:t>
            </a:r>
          </a:p>
          <a:p>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76</a:t>
            </a:fld>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404664"/>
            <a:ext cx="8147248" cy="5721499"/>
          </a:xfrm>
        </p:spPr>
        <p:txBody>
          <a:bodyPr/>
          <a:lstStyle/>
          <a:p>
            <a:pPr algn="ctr">
              <a:buNone/>
            </a:pPr>
            <a:r>
              <a:rPr lang="it-IT" dirty="0"/>
              <a:t>DUPLICATO E COPIA INFORMATICA</a:t>
            </a:r>
          </a:p>
          <a:p>
            <a:pPr>
              <a:buNone/>
            </a:pPr>
            <a:endParaRPr lang="it-IT" dirty="0"/>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8</a:t>
            </a:fld>
            <a:endParaRPr lang="it-IT"/>
          </a:p>
        </p:txBody>
      </p:sp>
      <p:graphicFrame>
        <p:nvGraphicFramePr>
          <p:cNvPr id="2050" name="Object 2"/>
          <p:cNvGraphicFramePr>
            <a:graphicFrameLocks noChangeAspect="1"/>
          </p:cNvGraphicFramePr>
          <p:nvPr/>
        </p:nvGraphicFramePr>
        <p:xfrm>
          <a:off x="894254" y="908720"/>
          <a:ext cx="7065143" cy="5256584"/>
        </p:xfrm>
        <a:graphic>
          <a:graphicData uri="http://schemas.openxmlformats.org/presentationml/2006/ole">
            <mc:AlternateContent xmlns:mc="http://schemas.openxmlformats.org/markup-compatibility/2006">
              <mc:Choice xmlns:v="urn:schemas-microsoft-com:vml" Requires="v">
                <p:oleObj spid="_x0000_s2129" name="Document" r:id="rId3" imgW="6103083" imgH="4540843" progId="Word.Document.8">
                  <p:embed/>
                </p:oleObj>
              </mc:Choice>
              <mc:Fallback>
                <p:oleObj name="Document" r:id="rId3" imgW="6103083" imgH="4540843"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54" y="908720"/>
                        <a:ext cx="7065143"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42898" y="1910943"/>
            <a:ext cx="8258204" cy="3036115"/>
          </a:xfrm>
        </p:spPr>
        <p:txBody>
          <a:bodyPr/>
          <a:lstStyle/>
          <a:p>
            <a:pPr lvl="0" algn="ctr"/>
            <a:r>
              <a:rPr lang="it-IT" sz="3000" dirty="0"/>
              <a:t>Vi è però una differenza sostanziale tra copie e duplicati, in quanto la attestazione di conformità </a:t>
            </a:r>
            <a:r>
              <a:rPr lang="it-IT" sz="3000" b="1" u="sng" dirty="0"/>
              <a:t>non è in ogni caso prevista per i duplicati</a:t>
            </a:r>
            <a:r>
              <a:rPr lang="it-IT" sz="3000" dirty="0"/>
              <a:t>, mentre è necessaria (allorquando è richiesto che la copia sia «conforme») per le copie informatiche.</a:t>
            </a:r>
          </a:p>
        </p:txBody>
      </p:sp>
      <p:sp>
        <p:nvSpPr>
          <p:cNvPr id="4" name="Segnaposto numero diapositiva 3"/>
          <p:cNvSpPr>
            <a:spLocks noGrp="1"/>
          </p:cNvSpPr>
          <p:nvPr>
            <p:ph type="sldNum" sz="quarter" idx="12"/>
          </p:nvPr>
        </p:nvSpPr>
        <p:spPr/>
        <p:txBody>
          <a:bodyPr/>
          <a:lstStyle/>
          <a:p>
            <a:pPr>
              <a:defRPr/>
            </a:pPr>
            <a:fld id="{9263CD42-FD24-475C-9119-7D79CC2A8CDC}" type="slidenum">
              <a:rPr lang="it-IT" smtClean="0"/>
              <a:pPr>
                <a:defRPr/>
              </a:pPr>
              <a:t>9</a:t>
            </a:fld>
            <a:endParaRPr lang="it-IT"/>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9336</TotalTime>
  <Words>9039</Words>
  <Application>Microsoft Office PowerPoint</Application>
  <PresentationFormat>Presentazione su schermo (4:3)</PresentationFormat>
  <Paragraphs>382</Paragraphs>
  <Slides>76</Slides>
  <Notes>0</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76</vt:i4>
      </vt:variant>
    </vt:vector>
  </HeadingPairs>
  <TitlesOfParts>
    <vt:vector size="83" baseType="lpstr">
      <vt:lpstr>굴림</vt:lpstr>
      <vt:lpstr>굴림</vt:lpstr>
      <vt:lpstr>Arial</vt:lpstr>
      <vt:lpstr>Calibri</vt:lpstr>
      <vt:lpstr>Wingdings</vt:lpstr>
      <vt:lpstr>Tema di Office</vt:lpstr>
      <vt:lpstr>Document</vt:lpstr>
      <vt:lpstr>  IL DEDALO DELLE ATTESTAZIONI DI CONFORMITA’ DELL’AVVOCATO TELEMATICO   Relatore Avv. Mauro Gualtieri – Foro di Rimini (testi sviluppati con l’Avv. Andrea De Angeli di Rimini)</vt:lpstr>
      <vt:lpstr>LA TEORIA GENERALE DELLE COPIE INFORMATICHE</vt:lpstr>
      <vt:lpstr>Presentazione standard di PowerPoint</vt:lpstr>
      <vt:lpstr>Presentazione standard di PowerPoint</vt:lpstr>
      <vt:lpstr>Presentazione standard di PowerPoint</vt:lpstr>
      <vt:lpstr>Presentazione standard di PowerPoint</vt:lpstr>
      <vt:lpstr>I DUPLICATI INFORMATICI</vt:lpstr>
      <vt:lpstr>Presentazione standard di PowerPoint</vt:lpstr>
      <vt:lpstr>Presentazione standard di PowerPoint</vt:lpstr>
      <vt:lpstr>Valore dei duplicati informatici </vt:lpstr>
      <vt:lpstr>Presentazione standard di PowerPoint</vt:lpstr>
      <vt:lpstr>Presentazione standard di PowerPoint</vt:lpstr>
      <vt:lpstr>E nel caso in cui non vi sia alcun pannello di firma sul duplicato?</vt:lpstr>
      <vt:lpstr>Ricordando gli obblighi del cancelliere……</vt:lpstr>
      <vt:lpstr>I SOSTENITORI DELLA TESI MAGGIORITARIA  MENO RIGOROSA</vt:lpstr>
      <vt:lpstr>Queste in estrema sintesi argomentazioni dei sostenitori di questa tesi </vt:lpstr>
      <vt:lpstr>La tesi più rigorosa:</vt:lpstr>
      <vt:lpstr>I POTERI DI AUTENTICA DELL’AVVOCATO</vt:lpstr>
      <vt:lpstr>Le 6 ipotesi di “poteri di autentica” dell’avvocato….</vt:lpstr>
      <vt:lpstr>1. PROCURA ALLE LITI</vt:lpstr>
      <vt:lpstr>L’art. 83 cpc</vt:lpstr>
      <vt:lpstr>Ci si è domandati…..</vt:lpstr>
      <vt:lpstr>Presentazione standard di PowerPoint</vt:lpstr>
      <vt:lpstr>Presentazione standard di PowerPoint</vt:lpstr>
      <vt:lpstr>Come utilizzare la procura “cartacea” nel pct………..</vt:lpstr>
      <vt:lpstr>Tipi di procura e tipi di firma</vt:lpstr>
      <vt:lpstr>Il DM 44/2011</vt:lpstr>
      <vt:lpstr>La procura sottoscritta con firma digitale dal cliente</vt:lpstr>
      <vt:lpstr>Vantaggi e svantaggi della procura firmata digitalmente</vt:lpstr>
      <vt:lpstr>2. Potere di autentica della copia per immagine di un documento analogico originale</vt:lpstr>
      <vt:lpstr> Art. 16 decies d.l. 18.10.2012, n. 179: </vt:lpstr>
      <vt:lpstr>MODALITA’ DELL’ATTESTAZIONE</vt:lpstr>
      <vt:lpstr> Come inserire in calce alla copia informatica dell’atto l’attestazione di conformità?? </vt:lpstr>
      <vt:lpstr>Presentazione standard di PowerPoint</vt:lpstr>
      <vt:lpstr>Presentazione standard di PowerPoint</vt:lpstr>
      <vt:lpstr>Altri metodi…..</vt:lpstr>
      <vt:lpstr>    ATTESTAZIONE DI CONFORMITÀ DELLA COPIA INFORMATICA DI DOCUMENTO ANALOGICO  </vt:lpstr>
      <vt:lpstr> 3. COPIE "ANALOGICHE" E "INFORMATICHE" ESTRATTE DAL FASCICOLO TELEMATICO </vt:lpstr>
      <vt:lpstr>3a   ATTESTAZIONE DI CONFORMITA’ RIFERITA A COPIA ANALOGICA</vt:lpstr>
      <vt:lpstr>Art. 16 bis d.l. 18.10.2012, n. 279</vt:lpstr>
      <vt:lpstr>L’art 19, comma 1, lettera b), del D.L. 27 giugno 2015 n. 83, convertito, con modificazioni, dalla Legge 6 agosto 2015, n. 132  ha introdotto ex novo l’art. 16 - undecies al decreto-legge 18 ottobre 2012, n. 179, convertito, con modificazioni, dalla legge 17 dicembre 2012, n. 221 </vt:lpstr>
      <vt:lpstr> NB Non vi sono limitazioni nell’utilizzo della copia analogica dell’atto e\o del provvedimento autenticata dall’avvocato e tratta dal fascicolo informatico</vt:lpstr>
      <vt:lpstr>Art. 18 d.p.r. 28.12.2000, n. 445 </vt:lpstr>
      <vt:lpstr>Esempio di attestazione apposta in calce a copia cartacea estratta dal fascicolo telematico</vt:lpstr>
      <vt:lpstr>Formula “gradita” dalla Conservatoria dei Registri Immobiliari di Rimini per iscrizioni, trascrizioni, annotazioni</vt:lpstr>
      <vt:lpstr>3b   ATTESTAZIONE DI CONFORMITA’ RIFERITA A COPIA INFORMATICA</vt:lpstr>
      <vt:lpstr>Art. 16-undecies commi 2 e segg  (Modalità dell'attestazione di conformità) COPIE INFORMATICHE</vt:lpstr>
      <vt:lpstr>Presentazione standard di PowerPoint</vt:lpstr>
      <vt:lpstr>Art. 19 ter,  Provvedimento DGSIA 16.04.2014 come introdotto dall’art. 1 decreto 28.12.2015</vt:lpstr>
      <vt:lpstr>1° ipotesi: l’attestazione nel medesimo documento informatico</vt:lpstr>
      <vt:lpstr>2° ipotesi: l’attestazione nel documento informatico separato</vt:lpstr>
      <vt:lpstr>Esempio di attestazione separata</vt:lpstr>
      <vt:lpstr>Altro esempio</vt:lpstr>
      <vt:lpstr>4. Attestazioni di conformità nell’ambito del processo esecutivo</vt:lpstr>
      <vt:lpstr> LE FONTI NORMATIVE</vt:lpstr>
      <vt:lpstr>Presentazione standard di PowerPoint</vt:lpstr>
      <vt:lpstr>Presentazione standard di PowerPoint</vt:lpstr>
      <vt:lpstr>Presentazione standard di PowerPoint</vt:lpstr>
      <vt:lpstr>Ricapitolando</vt:lpstr>
      <vt:lpstr>Attestazione di conformità del titolo esecutivo</vt:lpstr>
      <vt:lpstr>Attestazione di conformità del precetto</vt:lpstr>
      <vt:lpstr>Attestazione di conformità del pignoramento</vt:lpstr>
      <vt:lpstr> 5. AUTENTICAZIONE DELLA COPIA ANALOGICA DEL MESSAGGIO PEC RECANTE LA NOTIFICAZIONE TELEMATICA </vt:lpstr>
      <vt:lpstr>Presentazione standard di PowerPoint</vt:lpstr>
      <vt:lpstr>Attenzione….</vt:lpstr>
      <vt:lpstr>Attestazione proposta dall’Avv. Gualtieri Camera Civile di Rimini</vt:lpstr>
      <vt:lpstr>Presentazione standard di PowerPoint</vt:lpstr>
      <vt:lpstr>Presentazione standard di PowerPoint</vt:lpstr>
      <vt:lpstr>Secondo Cass. S.U. 16/2000…</vt:lpstr>
      <vt:lpstr> Tesi della INESISTENZA: Cass. 4454/1997 </vt:lpstr>
      <vt:lpstr>Tesi della IRREGOLARITA’: Cass. 10224/2014</vt:lpstr>
      <vt:lpstr>Cass. 7 ottobre 2015, n. 20072</vt:lpstr>
      <vt:lpstr>  Tribunale di Bologna del 22.10.2015 in http://www.giuraemilia.it mancata o inesatta attestazione di conformità – mera irregolarità non inefficacia pignoramento  </vt:lpstr>
      <vt:lpstr>Cass. 31 agosto 2017, n. 20672 </vt:lpstr>
      <vt:lpstr>Cass. 22 febbraio 2016, n. 3386</vt:lpstr>
      <vt:lpstr>Presentazione standard di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NOTIFICHE IN PROPRIO A MEZZO PEC</dc:title>
  <dc:creator>HP ENVY</dc:creator>
  <cp:lastModifiedBy>Mauro Gualtieri</cp:lastModifiedBy>
  <cp:revision>500</cp:revision>
  <dcterms:created xsi:type="dcterms:W3CDTF">2014-10-03T09:53:24Z</dcterms:created>
  <dcterms:modified xsi:type="dcterms:W3CDTF">2018-03-16T16:42:44Z</dcterms:modified>
</cp:coreProperties>
</file>