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8" r:id="rId9"/>
    <p:sldId id="269" r:id="rId10"/>
    <p:sldId id="265"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8672E89-47A0-440D-9C9A-704B36735883}"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90625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672E89-47A0-440D-9C9A-704B36735883}"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213607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672E89-47A0-440D-9C9A-704B36735883}"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11092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672E89-47A0-440D-9C9A-704B36735883}"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231094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8672E89-47A0-440D-9C9A-704B36735883}" type="datetimeFigureOut">
              <a:rPr lang="it-IT" smtClean="0"/>
              <a:t>18/06/2019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393121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8672E89-47A0-440D-9C9A-704B36735883}" type="datetimeFigureOut">
              <a:rPr lang="it-IT" smtClean="0"/>
              <a:t>18/06/2019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44389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8672E89-47A0-440D-9C9A-704B36735883}" type="datetimeFigureOut">
              <a:rPr lang="it-IT" smtClean="0"/>
              <a:t>18/06/2019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285027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8672E89-47A0-440D-9C9A-704B36735883}" type="datetimeFigureOut">
              <a:rPr lang="it-IT" smtClean="0"/>
              <a:t>18/06/2019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138526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672E89-47A0-440D-9C9A-704B36735883}" type="datetimeFigureOut">
              <a:rPr lang="it-IT" smtClean="0"/>
              <a:t>18/06/2019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145789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8672E89-47A0-440D-9C9A-704B36735883}" type="datetimeFigureOut">
              <a:rPr lang="it-IT" smtClean="0"/>
              <a:t>18/06/2019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275106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8672E89-47A0-440D-9C9A-704B36735883}" type="datetimeFigureOut">
              <a:rPr lang="it-IT" smtClean="0"/>
              <a:t>18/06/2019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61D796-8E00-42A7-9ADA-26DE15558E90}" type="slidenum">
              <a:rPr lang="it-IT" smtClean="0"/>
              <a:t>‹N›</a:t>
            </a:fld>
            <a:endParaRPr lang="it-IT"/>
          </a:p>
        </p:txBody>
      </p:sp>
    </p:spTree>
    <p:extLst>
      <p:ext uri="{BB962C8B-B14F-4D97-AF65-F5344CB8AC3E}">
        <p14:creationId xmlns:p14="http://schemas.microsoft.com/office/powerpoint/2010/main" val="246449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72E89-47A0-440D-9C9A-704B36735883}" type="datetimeFigureOut">
              <a:rPr lang="it-IT" smtClean="0"/>
              <a:t>18/06/2019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1D796-8E00-42A7-9ADA-26DE15558E90}" type="slidenum">
              <a:rPr lang="it-IT" smtClean="0"/>
              <a:t>‹N›</a:t>
            </a:fld>
            <a:endParaRPr lang="it-IT"/>
          </a:p>
        </p:txBody>
      </p:sp>
    </p:spTree>
    <p:extLst>
      <p:ext uri="{BB962C8B-B14F-4D97-AF65-F5344CB8AC3E}">
        <p14:creationId xmlns:p14="http://schemas.microsoft.com/office/powerpoint/2010/main" val="336566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b="1" dirty="0">
                <a:latin typeface="Times New Roman" panose="02020603050405020304" pitchFamily="18" charset="0"/>
                <a:cs typeface="Times New Roman" panose="02020603050405020304" pitchFamily="18" charset="0"/>
              </a:rPr>
              <a:t>profili di responsabilità connessi alla violazione dei limiti di immissione </a:t>
            </a:r>
            <a:endParaRPr lang="it-IT" sz="3600" b="1"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p:txBody>
          <a:bodyPr/>
          <a:lstStyle/>
          <a:p>
            <a:pPr lvl="0"/>
            <a:r>
              <a:rPr lang="it-IT" sz="2400" dirty="0">
                <a:solidFill>
                  <a:srgbClr val="1F497D">
                    <a:lumMod val="40000"/>
                    <a:lumOff val="60000"/>
                  </a:srgbClr>
                </a:solidFill>
                <a:latin typeface="Times New Roman" panose="02020603050405020304" pitchFamily="18" charset="0"/>
                <a:cs typeface="Times New Roman" panose="02020603050405020304" pitchFamily="18" charset="0"/>
              </a:rPr>
              <a:t>Dott.ssa Laura Serra</a:t>
            </a:r>
          </a:p>
          <a:p>
            <a:pPr lvl="0"/>
            <a:r>
              <a:rPr lang="it-IT" sz="2400" dirty="0">
                <a:solidFill>
                  <a:srgbClr val="1F497D">
                    <a:lumMod val="40000"/>
                    <a:lumOff val="60000"/>
                  </a:srgbClr>
                </a:solidFill>
                <a:latin typeface="Times New Roman" panose="02020603050405020304" pitchFamily="18" charset="0"/>
                <a:cs typeface="Times New Roman" panose="02020603050405020304" pitchFamily="18" charset="0"/>
              </a:rPr>
              <a:t>Como 19 giugno 2019</a:t>
            </a:r>
          </a:p>
          <a:p>
            <a:endParaRPr lang="it-IT" dirty="0"/>
          </a:p>
        </p:txBody>
      </p:sp>
    </p:spTree>
    <p:extLst>
      <p:ext uri="{BB962C8B-B14F-4D97-AF65-F5344CB8AC3E}">
        <p14:creationId xmlns:p14="http://schemas.microsoft.com/office/powerpoint/2010/main" val="286543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a:bodyPr>
          <a:lstStyle/>
          <a:p>
            <a:r>
              <a:rPr lang="it-IT" sz="2400" b="1" dirty="0" smtClean="0">
                <a:latin typeface="Times New Roman" panose="02020603050405020304" pitchFamily="18" charset="0"/>
                <a:cs typeface="Times New Roman" panose="02020603050405020304" pitchFamily="18" charset="0"/>
              </a:rPr>
              <a:t>LA PROVA DEL DANNO NON PATRIMONIALE</a:t>
            </a:r>
            <a:endParaRPr lang="it-IT" sz="24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57200" y="1600200"/>
            <a:ext cx="8229600" cy="5257800"/>
          </a:xfrm>
        </p:spPr>
        <p:txBody>
          <a:bodyPr>
            <a:normAutofit/>
          </a:bodyPr>
          <a:lstStyle/>
          <a:p>
            <a:pPr marL="0" indent="0" algn="ctr">
              <a:buNone/>
            </a:pPr>
            <a:r>
              <a:rPr lang="it-IT" sz="2800" u="sng" dirty="0" smtClean="0">
                <a:latin typeface="Times New Roman" panose="02020603050405020304" pitchFamily="18" charset="0"/>
                <a:cs typeface="Times New Roman" panose="02020603050405020304" pitchFamily="18" charset="0"/>
              </a:rPr>
              <a:t>Il danno deve essere sempre </a:t>
            </a:r>
            <a:r>
              <a:rPr lang="it-IT" sz="2800" b="1" u="sng" dirty="0" smtClean="0">
                <a:latin typeface="Times New Roman" panose="02020603050405020304" pitchFamily="18" charset="0"/>
                <a:cs typeface="Times New Roman" panose="02020603050405020304" pitchFamily="18" charset="0"/>
              </a:rPr>
              <a:t>specificamente allegato </a:t>
            </a:r>
            <a:r>
              <a:rPr lang="it-IT" sz="2800" u="sng" dirty="0" smtClean="0">
                <a:latin typeface="Times New Roman" panose="02020603050405020304" pitchFamily="18" charset="0"/>
                <a:cs typeface="Times New Roman" panose="02020603050405020304" pitchFamily="18" charset="0"/>
              </a:rPr>
              <a:t>e </a:t>
            </a:r>
            <a:r>
              <a:rPr lang="it-IT" sz="2800" b="1" u="sng" dirty="0" smtClean="0">
                <a:latin typeface="Times New Roman" panose="02020603050405020304" pitchFamily="18" charset="0"/>
                <a:cs typeface="Times New Roman" panose="02020603050405020304" pitchFamily="18" charset="0"/>
              </a:rPr>
              <a:t>provato</a:t>
            </a:r>
            <a:r>
              <a:rPr lang="it-IT" sz="2800" u="sng" dirty="0" smtClean="0">
                <a:latin typeface="Times New Roman" panose="02020603050405020304" pitchFamily="18" charset="0"/>
                <a:cs typeface="Times New Roman" panose="02020603050405020304" pitchFamily="18" charset="0"/>
              </a:rPr>
              <a:t> dal danneggiato</a:t>
            </a:r>
          </a:p>
          <a:p>
            <a:pPr marL="0" indent="0" algn="ctr">
              <a:buNone/>
            </a:pPr>
            <a:endParaRPr lang="it-IT" sz="2800" u="sng" dirty="0" smtClean="0">
              <a:latin typeface="Times New Roman" panose="02020603050405020304" pitchFamily="18" charset="0"/>
              <a:cs typeface="Times New Roman" panose="02020603050405020304" pitchFamily="18" charset="0"/>
            </a:endParaRPr>
          </a:p>
          <a:p>
            <a:pPr marL="0" indent="0" algn="ctr">
              <a:buNone/>
            </a:pPr>
            <a:endParaRPr lang="it-IT" sz="2800" u="sng" dirty="0" smtClean="0">
              <a:latin typeface="Times New Roman" panose="02020603050405020304" pitchFamily="18" charset="0"/>
              <a:cs typeface="Times New Roman" panose="02020603050405020304" pitchFamily="18" charset="0"/>
            </a:endParaRPr>
          </a:p>
          <a:p>
            <a:pPr marL="0" indent="0" algn="ctr">
              <a:buNone/>
            </a:pPr>
            <a:r>
              <a:rPr lang="it-IT" sz="2800" dirty="0" smtClean="0">
                <a:latin typeface="Times New Roman" panose="02020603050405020304" pitchFamily="18" charset="0"/>
                <a:cs typeface="Times New Roman" panose="02020603050405020304" pitchFamily="18" charset="0"/>
              </a:rPr>
              <a:t>La prova può essere fornita anche tramite</a:t>
            </a:r>
            <a:r>
              <a:rPr lang="it-IT" sz="2800" b="1" dirty="0" smtClean="0">
                <a:latin typeface="Times New Roman" panose="02020603050405020304" pitchFamily="18" charset="0"/>
                <a:cs typeface="Times New Roman" panose="02020603050405020304" pitchFamily="18" charset="0"/>
              </a:rPr>
              <a:t> presunzioni</a:t>
            </a:r>
            <a:r>
              <a:rPr lang="it-IT" sz="2800" dirty="0" smtClean="0">
                <a:latin typeface="Times New Roman" panose="02020603050405020304" pitchFamily="18" charset="0"/>
                <a:cs typeface="Times New Roman" panose="02020603050405020304" pitchFamily="18" charset="0"/>
              </a:rPr>
              <a:t>:</a:t>
            </a:r>
          </a:p>
          <a:p>
            <a:pPr algn="just">
              <a:buFontTx/>
              <a:buChar char="-"/>
            </a:pPr>
            <a:r>
              <a:rPr lang="it-IT" sz="2800" dirty="0" smtClean="0">
                <a:latin typeface="Times New Roman" panose="02020603050405020304" pitchFamily="18" charset="0"/>
                <a:cs typeface="Times New Roman" panose="02020603050405020304" pitchFamily="18" charset="0"/>
              </a:rPr>
              <a:t>Cosa significa in termini pratici? </a:t>
            </a:r>
          </a:p>
          <a:p>
            <a:pPr algn="just">
              <a:buFontTx/>
              <a:buChar char="-"/>
            </a:pPr>
            <a:r>
              <a:rPr lang="it-IT" sz="2800" dirty="0" smtClean="0">
                <a:latin typeface="Times New Roman" panose="02020603050405020304" pitchFamily="18" charset="0"/>
                <a:cs typeface="Times New Roman" panose="02020603050405020304" pitchFamily="18" charset="0"/>
              </a:rPr>
              <a:t>è sufficiente dimostrare l’illiceità delle immissioni per presumere la sussistenza di un danno? </a:t>
            </a:r>
            <a:r>
              <a:rPr lang="it-IT" sz="2000" dirty="0" smtClean="0">
                <a:latin typeface="Times New Roman" panose="02020603050405020304" pitchFamily="18" charset="0"/>
                <a:cs typeface="Times New Roman" panose="02020603050405020304" pitchFamily="18" charset="0"/>
              </a:rPr>
              <a:t>(</a:t>
            </a:r>
            <a:r>
              <a:rPr lang="it-IT" sz="2000" dirty="0" err="1" smtClean="0">
                <a:latin typeface="Times New Roman" panose="02020603050405020304" pitchFamily="18" charset="0"/>
                <a:cs typeface="Times New Roman" panose="02020603050405020304" pitchFamily="18" charset="0"/>
              </a:rPr>
              <a:t>Cass</a:t>
            </a:r>
            <a:r>
              <a:rPr lang="it-IT" sz="2000" dirty="0" smtClean="0">
                <a:latin typeface="Times New Roman" panose="02020603050405020304" pitchFamily="18" charset="0"/>
                <a:cs typeface="Times New Roman" panose="02020603050405020304" pitchFamily="18" charset="0"/>
              </a:rPr>
              <a:t>. 26899/2014: la «clamorosa» eccedenza del limite della normale tollerabilità è elemento sufficiente per presumere l’esistenza di un pregiudizio al diritto al riposo notturno e alla vivibilità della propria abitazione) </a:t>
            </a:r>
            <a:endParaRPr lang="it-IT" sz="2000" dirty="0">
              <a:latin typeface="Times New Roman" panose="02020603050405020304" pitchFamily="18" charset="0"/>
              <a:cs typeface="Times New Roman" panose="02020603050405020304" pitchFamily="18" charset="0"/>
            </a:endParaRPr>
          </a:p>
        </p:txBody>
      </p:sp>
      <p:sp>
        <p:nvSpPr>
          <p:cNvPr id="4" name="Freccia in giù 3"/>
          <p:cNvSpPr/>
          <p:nvPr/>
        </p:nvSpPr>
        <p:spPr>
          <a:xfrm>
            <a:off x="4368413" y="2708920"/>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3869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smtClean="0">
                <a:latin typeface="Times New Roman" panose="02020603050405020304" pitchFamily="18" charset="0"/>
                <a:cs typeface="Times New Roman" panose="02020603050405020304" pitchFamily="18" charset="0"/>
              </a:rPr>
              <a:t>PROBLEMI DI </a:t>
            </a:r>
            <a:br>
              <a:rPr lang="it-IT" sz="3600" b="1" dirty="0" smtClean="0">
                <a:latin typeface="Times New Roman" panose="02020603050405020304" pitchFamily="18" charset="0"/>
                <a:cs typeface="Times New Roman" panose="02020603050405020304" pitchFamily="18" charset="0"/>
              </a:rPr>
            </a:br>
            <a:r>
              <a:rPr lang="it-IT" sz="3600" b="1" dirty="0" smtClean="0">
                <a:latin typeface="Times New Roman" panose="02020603050405020304" pitchFamily="18" charset="0"/>
                <a:cs typeface="Times New Roman" panose="02020603050405020304" pitchFamily="18" charset="0"/>
              </a:rPr>
              <a:t>QUANTIFICAZIONE DEL DANNO</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lgn="just">
              <a:buNone/>
            </a:pPr>
            <a:r>
              <a:rPr lang="it-IT" dirty="0" smtClean="0">
                <a:latin typeface="Times New Roman" panose="02020603050405020304" pitchFamily="18" charset="0"/>
                <a:cs typeface="Times New Roman" panose="02020603050405020304" pitchFamily="18" charset="0"/>
              </a:rPr>
              <a:t>1) la valutazione necessariamente equitativa da parte del giudice del danno non patrimoniale non può sfociare in arbitrio.</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2) Difficoltà di tradurre in termini monetari la lesione di diritti assoluti</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3) Oneri probatori del danneggiato</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84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rimedi previsti dall’ordinamento avverso le immissioni intollerabili </a:t>
            </a:r>
            <a:endParaRPr lang="it-IT" dirty="0"/>
          </a:p>
        </p:txBody>
      </p:sp>
      <p:sp>
        <p:nvSpPr>
          <p:cNvPr id="3" name="Segnaposto contenuto 2"/>
          <p:cNvSpPr>
            <a:spLocks noGrp="1"/>
          </p:cNvSpPr>
          <p:nvPr>
            <p:ph sz="half" idx="1"/>
          </p:nvPr>
        </p:nvSpPr>
        <p:spPr/>
        <p:txBody>
          <a:bodyPr/>
          <a:lstStyle/>
          <a:p>
            <a:pPr marL="0" indent="0">
              <a:buNone/>
            </a:pPr>
            <a:endParaRPr lang="it-IT" dirty="0" smtClean="0"/>
          </a:p>
          <a:p>
            <a:pPr marL="0" indent="0">
              <a:buNone/>
            </a:pPr>
            <a:endParaRPr lang="it-IT" dirty="0" smtClean="0"/>
          </a:p>
          <a:p>
            <a:pPr marL="0" indent="0">
              <a:buNone/>
            </a:pPr>
            <a:r>
              <a:rPr lang="it-IT" dirty="0" smtClean="0"/>
              <a:t>L’azione inibitoria ex art. 844 c.c.</a:t>
            </a:r>
            <a:endParaRPr lang="it-IT" dirty="0"/>
          </a:p>
        </p:txBody>
      </p:sp>
      <p:sp>
        <p:nvSpPr>
          <p:cNvPr id="4" name="Segnaposto contenuto 3"/>
          <p:cNvSpPr>
            <a:spLocks noGrp="1"/>
          </p:cNvSpPr>
          <p:nvPr>
            <p:ph sz="half" idx="2"/>
          </p:nvPr>
        </p:nvSpPr>
        <p:spPr/>
        <p:txBody>
          <a:bodyPr/>
          <a:lstStyle/>
          <a:p>
            <a:endParaRPr lang="it-IT" dirty="0" smtClean="0"/>
          </a:p>
          <a:p>
            <a:pPr marL="0" indent="0">
              <a:buNone/>
            </a:pPr>
            <a:endParaRPr lang="it-IT" dirty="0" smtClean="0"/>
          </a:p>
          <a:p>
            <a:pPr marL="0" indent="0">
              <a:buNone/>
            </a:pPr>
            <a:r>
              <a:rPr lang="it-IT" dirty="0" smtClean="0"/>
              <a:t>L’azione risarcitoria ex art. 2043 c.c.</a:t>
            </a:r>
            <a:endParaRPr lang="it-IT" dirty="0"/>
          </a:p>
        </p:txBody>
      </p:sp>
      <p:sp>
        <p:nvSpPr>
          <p:cNvPr id="5" name="Freccia in giù 4"/>
          <p:cNvSpPr/>
          <p:nvPr/>
        </p:nvSpPr>
        <p:spPr>
          <a:xfrm rot="1951395">
            <a:off x="2780791" y="168758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592848">
            <a:off x="5636585" y="1695326"/>
            <a:ext cx="744537"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29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prstClr val="black"/>
                </a:solidFill>
              </a:rPr>
              <a:t>Azione </a:t>
            </a:r>
            <a:r>
              <a:rPr lang="it-IT" dirty="0">
                <a:solidFill>
                  <a:prstClr val="black"/>
                </a:solidFill>
              </a:rPr>
              <a:t>risarcitoria ex art. 2043 c.c</a:t>
            </a:r>
            <a:r>
              <a:rPr lang="it-IT" dirty="0" smtClean="0">
                <a:solidFill>
                  <a:prstClr val="black"/>
                </a:solidFill>
              </a:rPr>
              <a:t>.:</a:t>
            </a:r>
            <a:br>
              <a:rPr lang="it-IT" dirty="0" smtClean="0">
                <a:solidFill>
                  <a:prstClr val="black"/>
                </a:solidFill>
              </a:rPr>
            </a:br>
            <a:r>
              <a:rPr lang="it-IT" dirty="0" smtClean="0">
                <a:solidFill>
                  <a:prstClr val="black"/>
                </a:solidFill>
              </a:rPr>
              <a:t>i presupposti</a:t>
            </a:r>
            <a:endParaRPr lang="it-IT" dirty="0"/>
          </a:p>
        </p:txBody>
      </p:sp>
      <p:sp>
        <p:nvSpPr>
          <p:cNvPr id="3" name="Segnaposto contenuto 2"/>
          <p:cNvSpPr>
            <a:spLocks noGrp="1"/>
          </p:cNvSpPr>
          <p:nvPr>
            <p:ph idx="1"/>
          </p:nvPr>
        </p:nvSpPr>
        <p:spPr>
          <a:xfrm>
            <a:off x="457200" y="2132856"/>
            <a:ext cx="8229600" cy="3993307"/>
          </a:xfrm>
        </p:spPr>
        <p:txBody>
          <a:bodyPr>
            <a:normAutofit fontScale="62500" lnSpcReduction="20000"/>
          </a:bodyPr>
          <a:lstStyle/>
          <a:p>
            <a:pPr algn="just"/>
            <a:r>
              <a:rPr lang="it-IT" dirty="0" smtClean="0">
                <a:latin typeface="Times New Roman" panose="02020603050405020304" pitchFamily="18" charset="0"/>
                <a:cs typeface="Times New Roman" panose="02020603050405020304" pitchFamily="18" charset="0"/>
              </a:rPr>
              <a:t>L’elemento oggettivo: l’intollerabilità delle immissioni;</a:t>
            </a:r>
          </a:p>
          <a:p>
            <a:pPr marL="0" indent="0" algn="just">
              <a:buNone/>
            </a:pPr>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L’elemento soggettivo: il dolo o la colpa;</a:t>
            </a:r>
          </a:p>
          <a:p>
            <a:pPr marL="0" indent="0" algn="just">
              <a:buNone/>
            </a:pPr>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Il nesso causale tra condotta illecita e danno (evento).</a:t>
            </a:r>
          </a:p>
          <a:p>
            <a:pPr marL="0" indent="0" algn="just">
              <a:buNone/>
            </a:pPr>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Il danno conseguenza, patrimoniale e/o non patrimoniale (la lesione del diritto di pacifico e tranquillo godimento degli immobili di proprietà, del diritto al rispetto della vita privata e familiare (art. 8 CEDU), nonché del preminente diritto alla salute di cui all'art. 32 </a:t>
            </a:r>
            <a:r>
              <a:rPr lang="it-IT" dirty="0" err="1" smtClean="0">
                <a:latin typeface="Times New Roman" panose="02020603050405020304" pitchFamily="18" charset="0"/>
                <a:cs typeface="Times New Roman" panose="02020603050405020304" pitchFamily="18" charset="0"/>
              </a:rPr>
              <a:t>Cost</a:t>
            </a:r>
            <a:r>
              <a:rPr lang="it-IT" dirty="0" smtClean="0">
                <a:latin typeface="Times New Roman" panose="02020603050405020304" pitchFamily="18" charset="0"/>
                <a:cs typeface="Times New Roman" panose="02020603050405020304" pitchFamily="18" charset="0"/>
              </a:rPr>
              <a:t>)</a:t>
            </a:r>
          </a:p>
          <a:p>
            <a:pPr marL="0" indent="0" algn="just">
              <a:buNone/>
            </a:pPr>
            <a:endParaRPr lang="it-IT" dirty="0" smtClean="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N.B.: come noto, l’onere della prova grava interamente sul danneggiato.</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6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latin typeface="Times New Roman" panose="02020603050405020304" pitchFamily="18" charset="0"/>
                <a:cs typeface="Times New Roman" panose="02020603050405020304" pitchFamily="18" charset="0"/>
              </a:rPr>
              <a:t>l’individuazione del legittimato passivo: il danneggiante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92500" lnSpcReduction="10000"/>
          </a:bodyPr>
          <a:lstStyle/>
          <a:p>
            <a:endParaRPr lang="it-IT" dirty="0" smtClean="0"/>
          </a:p>
          <a:p>
            <a:pPr algn="just"/>
            <a:r>
              <a:rPr lang="it-IT" dirty="0" smtClean="0">
                <a:latin typeface="Times New Roman" panose="02020603050405020304" pitchFamily="18" charset="0"/>
                <a:cs typeface="Times New Roman" panose="02020603050405020304" pitchFamily="18" charset="0"/>
              </a:rPr>
              <a:t>Il soggetto responsabile della fonte rumorosa da cui provengono le immissioni (il vicino di casa, l’impresa, l’esercente di attività ludiche, di intrattenimento, di ristorazione, il concessionario di servizi pubblici).</a:t>
            </a:r>
          </a:p>
          <a:p>
            <a:pPr algn="just"/>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Il soggetto preposto al controllo e alla vigilanza del rispetto della quiete pubblica: il ruolo della Pubblica Amministrazione (art. 14 l. 447/1995)</a:t>
            </a:r>
          </a:p>
          <a:p>
            <a:pPr marL="0" indent="0">
              <a:buNone/>
            </a:pPr>
            <a:endParaRPr lang="it-IT" dirty="0"/>
          </a:p>
        </p:txBody>
      </p:sp>
    </p:spTree>
    <p:extLst>
      <p:ext uri="{BB962C8B-B14F-4D97-AF65-F5344CB8AC3E}">
        <p14:creationId xmlns:p14="http://schemas.microsoft.com/office/powerpoint/2010/main" val="414889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latin typeface="Times New Roman" panose="02020603050405020304" pitchFamily="18" charset="0"/>
                <a:cs typeface="Times New Roman" panose="02020603050405020304" pitchFamily="18" charset="0"/>
              </a:rPr>
              <a:t>…segue. Il ruolo della Pubblica Amministrazione: accenno alla questione di giurisdizione</a:t>
            </a:r>
            <a:endParaRPr lang="it-IT" sz="2800"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57200" y="1783357"/>
            <a:ext cx="8229600" cy="4525963"/>
          </a:xfrm>
        </p:spPr>
        <p:txBody>
          <a:bodyPr>
            <a:normAutofit fontScale="85000" lnSpcReduction="10000"/>
          </a:bodyPr>
          <a:lstStyle/>
          <a:p>
            <a:pPr marL="0" indent="0" algn="ctr">
              <a:buNone/>
            </a:pPr>
            <a:r>
              <a:rPr lang="it-IT" dirty="0" smtClean="0">
                <a:latin typeface="Times New Roman" panose="02020603050405020304" pitchFamily="18" charset="0"/>
                <a:cs typeface="Times New Roman" panose="02020603050405020304" pitchFamily="18" charset="0"/>
              </a:rPr>
              <a:t>IL PACIFICO ORIENTAMENTO DELLA GIURISPRUDENZA DI LEGITTIMITA’:</a:t>
            </a:r>
          </a:p>
          <a:p>
            <a:pPr marL="0" indent="0" algn="just">
              <a:buNone/>
            </a:pPr>
            <a:r>
              <a:rPr lang="it-IT" dirty="0" smtClean="0">
                <a:latin typeface="Times New Roman" panose="02020603050405020304" pitchFamily="18" charset="0"/>
                <a:cs typeface="Times New Roman" panose="02020603050405020304" pitchFamily="18" charset="0"/>
              </a:rPr>
              <a:t>L'inosservanza da parte della P.A. delle regole tecniche o dei canoni di diligenza e prudenza nella gestione dei propri beni può essere denunciata dal privato davanti al giudice ordinario non solo per conseguire la condanna della P.A. al risarcimento dei danni, ma anche per ottenerne la condanna ad un "</a:t>
            </a:r>
            <a:r>
              <a:rPr lang="it-IT" dirty="0" err="1" smtClean="0">
                <a:latin typeface="Times New Roman" panose="02020603050405020304" pitchFamily="18" charset="0"/>
                <a:cs typeface="Times New Roman" panose="02020603050405020304" pitchFamily="18" charset="0"/>
              </a:rPr>
              <a:t>facere</a:t>
            </a:r>
            <a:r>
              <a:rPr lang="it-IT" dirty="0" smtClean="0">
                <a:latin typeface="Times New Roman" panose="02020603050405020304" pitchFamily="18" charset="0"/>
                <a:cs typeface="Times New Roman" panose="02020603050405020304" pitchFamily="18" charset="0"/>
              </a:rPr>
              <a:t>", tale domanda non investendo scelte ed atti autoritativi della P.A., ma un'attività soggetta al principio del «</a:t>
            </a:r>
            <a:r>
              <a:rPr lang="it-IT" dirty="0" err="1" smtClean="0">
                <a:latin typeface="Times New Roman" panose="02020603050405020304" pitchFamily="18" charset="0"/>
                <a:cs typeface="Times New Roman" panose="02020603050405020304" pitchFamily="18" charset="0"/>
              </a:rPr>
              <a:t>neminem</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laedere</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Cass</a:t>
            </a:r>
            <a:r>
              <a:rPr lang="it-IT" dirty="0" smtClean="0">
                <a:latin typeface="Times New Roman" panose="02020603050405020304" pitchFamily="18" charset="0"/>
                <a:cs typeface="Times New Roman" panose="02020603050405020304" pitchFamily="18" charset="0"/>
              </a:rPr>
              <a:t>. 14180/2016, 22116/2014; 4848/2013; 20571/2013). </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69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prstClr val="black"/>
                </a:solidFill>
                <a:latin typeface="Times New Roman" panose="02020603050405020304" pitchFamily="18" charset="0"/>
                <a:cs typeface="Times New Roman" panose="02020603050405020304" pitchFamily="18" charset="0"/>
              </a:rPr>
              <a:t>…segue. Il ruolo della Pubblica Amministrazione: accenno alla questione di giurisdizione</a:t>
            </a:r>
            <a:endParaRPr lang="it-IT" dirty="0"/>
          </a:p>
        </p:txBody>
      </p:sp>
      <p:sp>
        <p:nvSpPr>
          <p:cNvPr id="3" name="Segnaposto contenuto 2"/>
          <p:cNvSpPr>
            <a:spLocks noGrp="1"/>
          </p:cNvSpPr>
          <p:nvPr>
            <p:ph idx="1"/>
          </p:nvPr>
        </p:nvSpPr>
        <p:spPr/>
        <p:txBody>
          <a:bodyPr/>
          <a:lstStyle/>
          <a:p>
            <a:pPr marL="0" indent="0" algn="just">
              <a:buNone/>
            </a:pPr>
            <a:r>
              <a:rPr lang="it-IT" b="1" dirty="0" smtClean="0">
                <a:latin typeface="Times New Roman" panose="02020603050405020304" pitchFamily="18" charset="0"/>
                <a:cs typeface="Times New Roman" panose="02020603050405020304" pitchFamily="18" charset="0"/>
              </a:rPr>
              <a:t>i beni della Pubblica Amministrazione sono anche quelli affidati in concessione a terzi (area giochi gestita da privati in parco comunale; bar, ristoranti, concessionari di attività di intrattenimento occupanti suolo pubblico</a:t>
            </a:r>
            <a:r>
              <a:rPr lang="it-IT" dirty="0" smtClean="0">
                <a:latin typeface="Times New Roman" panose="02020603050405020304" pitchFamily="18" charset="0"/>
                <a:cs typeface="Times New Roman" panose="02020603050405020304" pitchFamily="18" charset="0"/>
              </a:rPr>
              <a:t>)</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60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latin typeface="Times New Roman" panose="02020603050405020304" pitchFamily="18" charset="0"/>
                <a:cs typeface="Times New Roman" panose="02020603050405020304" pitchFamily="18" charset="0"/>
              </a:rPr>
              <a:t>Il danno evento e </a:t>
            </a:r>
            <a:br>
              <a:rPr lang="it-IT" b="1" dirty="0" smtClean="0">
                <a:latin typeface="Times New Roman" panose="02020603050405020304" pitchFamily="18" charset="0"/>
                <a:cs typeface="Times New Roman" panose="02020603050405020304" pitchFamily="18" charset="0"/>
              </a:rPr>
            </a:br>
            <a:r>
              <a:rPr lang="it-IT" b="1" dirty="0" smtClean="0">
                <a:latin typeface="Times New Roman" panose="02020603050405020304" pitchFamily="18" charset="0"/>
                <a:cs typeface="Times New Roman" panose="02020603050405020304" pitchFamily="18" charset="0"/>
              </a:rPr>
              <a:t>il danno conseguenza</a:t>
            </a:r>
            <a:endParaRPr lang="it-IT"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latin typeface="Times New Roman" panose="02020603050405020304" pitchFamily="18" charset="0"/>
                <a:cs typeface="Times New Roman" panose="02020603050405020304" pitchFamily="18" charset="0"/>
              </a:rPr>
              <a:t>come già detto: il danno evento consiste nel subire immissioni intollerabili</a:t>
            </a:r>
            <a:endParaRPr lang="it-IT" dirty="0">
              <a:latin typeface="Times New Roman" panose="02020603050405020304" pitchFamily="18" charset="0"/>
              <a:cs typeface="Times New Roman" panose="02020603050405020304" pitchFamily="18" charset="0"/>
            </a:endParaRPr>
          </a:p>
          <a:p>
            <a:pPr marL="0" indent="0" algn="just">
              <a:buNone/>
            </a:pPr>
            <a:endParaRPr lang="it-IT" dirty="0" smtClean="0">
              <a:latin typeface="Times New Roman" panose="02020603050405020304" pitchFamily="18" charset="0"/>
              <a:cs typeface="Times New Roman" panose="02020603050405020304" pitchFamily="18" charset="0"/>
            </a:endParaRPr>
          </a:p>
          <a:p>
            <a:pPr marL="0" indent="0" algn="just">
              <a:buNone/>
            </a:pPr>
            <a:endParaRPr lang="it-IT" dirty="0" smtClean="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smtClean="0">
                <a:latin typeface="Times New Roman" panose="02020603050405020304" pitchFamily="18" charset="0"/>
                <a:cs typeface="Times New Roman" panose="02020603050405020304" pitchFamily="18" charset="0"/>
              </a:rPr>
              <a:t>L’illecito tuttavia non determina automaticamente un pregiudizio di natura patrimoniale e/o non patrimoniale in capo al soggetto leso. </a:t>
            </a:r>
          </a:p>
          <a:p>
            <a:pPr marL="0" indent="0" algn="just">
              <a:buNone/>
            </a:pPr>
            <a:endParaRPr lang="it-IT" dirty="0" smtClean="0">
              <a:latin typeface="Times New Roman" panose="02020603050405020304" pitchFamily="18" charset="0"/>
              <a:cs typeface="Times New Roman" panose="02020603050405020304" pitchFamily="18" charset="0"/>
            </a:endParaRPr>
          </a:p>
          <a:p>
            <a:pPr marL="0" indent="0" algn="just">
              <a:buNone/>
            </a:pPr>
            <a:r>
              <a:rPr lang="it-IT" dirty="0" smtClean="0">
                <a:solidFill>
                  <a:srgbClr val="FF0000"/>
                </a:solidFill>
                <a:latin typeface="Times New Roman" panose="02020603050405020304" pitchFamily="18" charset="0"/>
                <a:cs typeface="Times New Roman" panose="02020603050405020304" pitchFamily="18" charset="0"/>
              </a:rPr>
              <a:t>N.B. IL DANNO CONSEGUENZA NON E’ IN RE IPSA</a:t>
            </a:r>
          </a:p>
          <a:p>
            <a:pPr marL="0" indent="0">
              <a:buNone/>
            </a:pPr>
            <a:endParaRPr lang="it-IT" dirty="0"/>
          </a:p>
        </p:txBody>
      </p:sp>
      <p:sp>
        <p:nvSpPr>
          <p:cNvPr id="4" name="Freccia in giù 3"/>
          <p:cNvSpPr/>
          <p:nvPr/>
        </p:nvSpPr>
        <p:spPr>
          <a:xfrm>
            <a:off x="4199602" y="256490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9711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latin typeface="Times New Roman" panose="02020603050405020304" pitchFamily="18" charset="0"/>
                <a:cs typeface="Times New Roman" panose="02020603050405020304" pitchFamily="18" charset="0"/>
              </a:rPr>
              <a:t>Il DANNO CONSEGUENZA</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7500" lnSpcReduction="20000"/>
          </a:bodyPr>
          <a:lstStyle/>
          <a:p>
            <a:pPr algn="just"/>
            <a:r>
              <a:rPr lang="it-IT" b="1" dirty="0" smtClean="0">
                <a:latin typeface="Times New Roman" panose="02020603050405020304" pitchFamily="18" charset="0"/>
                <a:cs typeface="Times New Roman" panose="02020603050405020304" pitchFamily="18" charset="0"/>
              </a:rPr>
              <a:t>patrimoniale:</a:t>
            </a:r>
            <a:r>
              <a:rPr lang="it-IT" dirty="0" smtClean="0">
                <a:latin typeface="Times New Roman" panose="02020603050405020304" pitchFamily="18" charset="0"/>
                <a:cs typeface="Times New Roman" panose="02020603050405020304" pitchFamily="18" charset="0"/>
              </a:rPr>
              <a:t> danno emergente e lucro cessante. In particolare il mancato guadagno derivante dalla impossibilità di sfruttare pienamente l’immobile di proprietà;</a:t>
            </a:r>
          </a:p>
          <a:p>
            <a:pPr algn="just"/>
            <a:r>
              <a:rPr lang="it-IT" b="1" dirty="0" smtClean="0">
                <a:latin typeface="Times New Roman" panose="02020603050405020304" pitchFamily="18" charset="0"/>
                <a:cs typeface="Times New Roman" panose="02020603050405020304" pitchFamily="18" charset="0"/>
              </a:rPr>
              <a:t>non patrimoniale</a:t>
            </a:r>
            <a:endParaRPr lang="it-IT" dirty="0" smtClean="0">
              <a:latin typeface="Times New Roman" panose="02020603050405020304" pitchFamily="18" charset="0"/>
              <a:cs typeface="Times New Roman" panose="02020603050405020304" pitchFamily="18" charset="0"/>
            </a:endParaRPr>
          </a:p>
          <a:p>
            <a:pPr marL="514350" indent="-514350" algn="just">
              <a:buAutoNum type="arabicParenR"/>
            </a:pPr>
            <a:r>
              <a:rPr lang="it-IT" dirty="0" smtClean="0">
                <a:latin typeface="Times New Roman" panose="02020603050405020304" pitchFamily="18" charset="0"/>
                <a:cs typeface="Times New Roman" panose="02020603050405020304" pitchFamily="18" charset="0"/>
              </a:rPr>
              <a:t>danno morale da reato per violazione dell’art. 659 c.p.</a:t>
            </a:r>
          </a:p>
          <a:p>
            <a:pPr marL="514350" indent="-514350" algn="just">
              <a:buAutoNum type="arabicParenR"/>
            </a:pPr>
            <a:r>
              <a:rPr lang="it-IT" dirty="0" smtClean="0">
                <a:latin typeface="Times New Roman" panose="02020603050405020304" pitchFamily="18" charset="0"/>
                <a:cs typeface="Times New Roman" panose="02020603050405020304" pitchFamily="18" charset="0"/>
              </a:rPr>
              <a:t>violazione di valori costituzionalmente garantiti ex art. 2059 c.c., ed in particolare, del diritto alla salute di cui all’art. 32 </a:t>
            </a:r>
            <a:r>
              <a:rPr lang="it-IT" dirty="0" err="1" smtClean="0">
                <a:latin typeface="Times New Roman" panose="02020603050405020304" pitchFamily="18" charset="0"/>
                <a:cs typeface="Times New Roman" panose="02020603050405020304" pitchFamily="18" charset="0"/>
              </a:rPr>
              <a:t>Cost</a:t>
            </a:r>
            <a:r>
              <a:rPr lang="it-IT" dirty="0" smtClean="0">
                <a:latin typeface="Times New Roman" panose="02020603050405020304" pitchFamily="18" charset="0"/>
                <a:cs typeface="Times New Roman" panose="02020603050405020304" pitchFamily="18" charset="0"/>
              </a:rPr>
              <a:t>., del diritto al normale svolgimento della vita familiare all’interno della propria abitazione e del diritto alla piena esplicazione delle proprie abitudini di vita quotidiane, tutelati dall'art. 8 della Convenzione europea dei diritti dell'uomo</a:t>
            </a:r>
          </a:p>
          <a:p>
            <a:pPr marL="514350" indent="-514350">
              <a:buAutoNum type="arabicParenR"/>
            </a:pPr>
            <a:endParaRPr lang="it-IT" dirty="0" smtClean="0"/>
          </a:p>
          <a:p>
            <a:pPr marL="514350" indent="-514350">
              <a:buAutoNum type="arabicParenR"/>
            </a:pPr>
            <a:endParaRPr lang="it-IT" dirty="0"/>
          </a:p>
        </p:txBody>
      </p:sp>
    </p:spTree>
    <p:extLst>
      <p:ext uri="{BB962C8B-B14F-4D97-AF65-F5344CB8AC3E}">
        <p14:creationId xmlns:p14="http://schemas.microsoft.com/office/powerpoint/2010/main" val="172880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latin typeface="Times New Roman" panose="02020603050405020304" pitchFamily="18" charset="0"/>
                <a:cs typeface="Times New Roman" panose="02020603050405020304" pitchFamily="18" charset="0"/>
              </a:rPr>
              <a:t>IL DANNO NON PATRIMONIALE</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latin typeface="Times New Roman" panose="02020603050405020304" pitchFamily="18" charset="0"/>
                <a:cs typeface="Times New Roman" panose="02020603050405020304" pitchFamily="18" charset="0"/>
              </a:rPr>
              <a:t>In tema di immissioni, costituisce ormai principio consolidato che: </a:t>
            </a:r>
          </a:p>
          <a:p>
            <a:pPr marL="0" indent="0" algn="just">
              <a:buNone/>
            </a:pPr>
            <a:r>
              <a:rPr lang="it-IT" dirty="0" smtClean="0">
                <a:latin typeface="Times New Roman" panose="02020603050405020304" pitchFamily="18" charset="0"/>
                <a:cs typeface="Times New Roman" panose="02020603050405020304" pitchFamily="18" charset="0"/>
              </a:rPr>
              <a:t>«</a:t>
            </a:r>
            <a:r>
              <a:rPr lang="it-IT" i="1" dirty="0" smtClean="0">
                <a:latin typeface="Times New Roman" panose="02020603050405020304" pitchFamily="18" charset="0"/>
                <a:cs typeface="Times New Roman" panose="02020603050405020304" pitchFamily="18" charset="0"/>
              </a:rPr>
              <a:t>L'assenza di un danno biologico documentato non osta al risarcimento del danno non patrimoniale conseguente ad immissioni illecite, allorché siano stati lesi il diritto al normale svolgimento della vita familiare all'interno della propria abitazione ed il diritto alla libera e piena esplicazione delle proprie abitudini di vita quotidiane, quali diritti costituzionalmente garantiti</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Cass</a:t>
            </a:r>
            <a:r>
              <a:rPr lang="it-IT" dirty="0" smtClean="0">
                <a:latin typeface="Times New Roman" panose="02020603050405020304" pitchFamily="18" charset="0"/>
                <a:cs typeface="Times New Roman" panose="02020603050405020304" pitchFamily="18" charset="0"/>
              </a:rPr>
              <a:t>. Sezioni Unite 2611/2017)</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822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716</Words>
  <Application>Microsoft Office PowerPoint</Application>
  <PresentationFormat>Presentazione su schermo (4:3)</PresentationFormat>
  <Paragraphs>59</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profili di responsabilità connessi alla violazione dei limiti di immissione </vt:lpstr>
      <vt:lpstr>i rimedi previsti dall’ordinamento avverso le immissioni intollerabili </vt:lpstr>
      <vt:lpstr>Azione risarcitoria ex art. 2043 c.c.: i presupposti</vt:lpstr>
      <vt:lpstr>l’individuazione del legittimato passivo: il danneggiante</vt:lpstr>
      <vt:lpstr>…segue. Il ruolo della Pubblica Amministrazione: accenno alla questione di giurisdizione</vt:lpstr>
      <vt:lpstr>…segue. Il ruolo della Pubblica Amministrazione: accenno alla questione di giurisdizione</vt:lpstr>
      <vt:lpstr>Il danno evento e  il danno conseguenza</vt:lpstr>
      <vt:lpstr>Il DANNO CONSEGUENZA</vt:lpstr>
      <vt:lpstr>IL DANNO NON PATRIMONIALE</vt:lpstr>
      <vt:lpstr>LA PROVA DEL DANNO NON PATRIMONIALE</vt:lpstr>
      <vt:lpstr>PROBLEMI DI  QUANTIFICAZIONE DEL DANNO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 Serra</dc:creator>
  <cp:lastModifiedBy>Laura Serra</cp:lastModifiedBy>
  <cp:revision>11</cp:revision>
  <dcterms:created xsi:type="dcterms:W3CDTF">2019-06-17T13:39:36Z</dcterms:created>
  <dcterms:modified xsi:type="dcterms:W3CDTF">2019-06-18T06:58:22Z</dcterms:modified>
</cp:coreProperties>
</file>